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1298" r:id="rId2"/>
    <p:sldId id="1204" r:id="rId3"/>
    <p:sldId id="1282" r:id="rId4"/>
    <p:sldId id="3261" r:id="rId5"/>
    <p:sldId id="3286" r:id="rId6"/>
    <p:sldId id="3263" r:id="rId7"/>
    <p:sldId id="3287" r:id="rId8"/>
    <p:sldId id="3262" r:id="rId9"/>
    <p:sldId id="3264" r:id="rId10"/>
    <p:sldId id="3260" r:id="rId11"/>
    <p:sldId id="3285" r:id="rId12"/>
    <p:sldId id="3290" r:id="rId13"/>
    <p:sldId id="3266" r:id="rId14"/>
    <p:sldId id="3265" r:id="rId15"/>
    <p:sldId id="3268" r:id="rId16"/>
    <p:sldId id="3269" r:id="rId17"/>
    <p:sldId id="3270" r:id="rId18"/>
    <p:sldId id="3276" r:id="rId19"/>
    <p:sldId id="3277" r:id="rId20"/>
    <p:sldId id="3271" r:id="rId21"/>
    <p:sldId id="3272" r:id="rId22"/>
    <p:sldId id="3275" r:id="rId23"/>
    <p:sldId id="3274" r:id="rId24"/>
    <p:sldId id="3291" r:id="rId25"/>
    <p:sldId id="3267" r:id="rId26"/>
    <p:sldId id="3278" r:id="rId27"/>
    <p:sldId id="3280" r:id="rId28"/>
    <p:sldId id="3281" r:id="rId29"/>
    <p:sldId id="3279" r:id="rId30"/>
    <p:sldId id="3282" r:id="rId31"/>
    <p:sldId id="3283" r:id="rId32"/>
    <p:sldId id="3284" r:id="rId33"/>
    <p:sldId id="3292" r:id="rId34"/>
    <p:sldId id="3288" r:id="rId35"/>
    <p:sldId id="3258" r:id="rId36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齐 阁" initials="齐" lastIdx="2" clrIdx="0">
    <p:extLst>
      <p:ext uri="{19B8F6BF-5375-455C-9EA6-DF929625EA0E}">
        <p15:presenceInfo xmlns:p15="http://schemas.microsoft.com/office/powerpoint/2012/main" userId="c36d22dc24b53d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E1E8F5"/>
    <a:srgbClr val="B0CFEB"/>
    <a:srgbClr val="DAE3F3"/>
    <a:srgbClr val="E8F3E0"/>
    <a:srgbClr val="C55A11"/>
    <a:srgbClr val="548235"/>
    <a:srgbClr val="E2F0D9"/>
    <a:srgbClr val="C00000"/>
    <a:srgbClr val="EE3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4198" autoAdjust="0"/>
  </p:normalViewPr>
  <p:slideViewPr>
    <p:cSldViewPr snapToGrid="0">
      <p:cViewPr varScale="1">
        <p:scale>
          <a:sx n="114" d="100"/>
          <a:sy n="114" d="100"/>
        </p:scale>
        <p:origin x="1128" y="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30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F61DD9-1D17-41E0-A4EA-9C3EA9355D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DF958-1796-492C-A231-3D035F8B95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19B35F-D7F8-4507-84F8-22D1C146C2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C635B-D3AC-4034-AF65-819B29F890E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D00A5C9-3989-486E-A372-0FDFA1CB65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C9565-D55A-4147-A2DC-48560DEEF5F0}" type="datetimeFigureOut">
              <a:rPr lang="zh-CN" altLang="en-US" smtClean="0"/>
              <a:t>2024/12/9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692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83DDE-A710-4474-8A97-5DCB441CB5BF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CD936-F134-4DC6-9406-18F65D7C4A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211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8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22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07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3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979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34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399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902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220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43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45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239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420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83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139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003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690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589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463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ISAC</a:t>
            </a:r>
            <a:r>
              <a:rPr lang="zh-CN" altLang="en-US" dirty="0"/>
              <a:t>的杂波抑制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17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ISAC</a:t>
            </a:r>
            <a:r>
              <a:rPr lang="zh-CN" altLang="en-US" dirty="0"/>
              <a:t>的杂波抑制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383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79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88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48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081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46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97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90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87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07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152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概念区分：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35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14680" y="203200"/>
            <a:ext cx="6642100" cy="7302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3F8C3-4D34-464E-BB5A-60724E4C6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14680" y="875030"/>
            <a:ext cx="11304270" cy="0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0" y="247650"/>
            <a:ext cx="88900" cy="6273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21920" y="247650"/>
            <a:ext cx="386080" cy="6273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614680" y="241300"/>
            <a:ext cx="6642100" cy="730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92710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4B3F8C3-4D34-464E-BB5A-60724E4C6E9F}" type="slidenum">
              <a:rPr lang="zh-CN" altLang="en-US" smtClean="0"/>
              <a:pPr/>
              <a:t>‹#›</a:t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18.png"/><Relationship Id="rId3" Type="http://schemas.openxmlformats.org/officeDocument/2006/relationships/tags" Target="../tags/tag6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17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16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image" Target="../media/image15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png"/><Relationship Id="rId11" Type="http://schemas.openxmlformats.org/officeDocument/2006/relationships/image" Target="../media/image28.wmf"/><Relationship Id="rId5" Type="http://schemas.openxmlformats.org/officeDocument/2006/relationships/image" Target="../media/image30.png"/><Relationship Id="rId10" Type="http://schemas.openxmlformats.org/officeDocument/2006/relationships/oleObject" Target="../embeddings/oleObject7.bin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714659"/>
            <a:ext cx="12078697" cy="106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rgbClr val="203864"/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Channel Knowledge Map</a:t>
            </a:r>
            <a:r>
              <a:rPr lang="zh-CN" altLang="en-US" sz="4800" b="1" dirty="0">
                <a:solidFill>
                  <a:srgbClr val="203864"/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的构建与应用</a:t>
            </a:r>
            <a:endParaRPr lang="en-US" altLang="zh-CN" sz="48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4517" y="3653845"/>
            <a:ext cx="438176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汇报人：孙瑞锦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   位：西安电子科技大学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45075" y="5570109"/>
            <a:ext cx="210185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2F77B9-A672-46D4-AADE-F3D7EBE93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184" y="219726"/>
            <a:ext cx="581202" cy="583820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3AF995A1-B3E3-43AB-9537-D4C7FE44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136698"/>
            <a:ext cx="6642100" cy="730249"/>
          </a:xfrm>
        </p:spPr>
        <p:txBody>
          <a:bodyPr/>
          <a:lstStyle/>
          <a:p>
            <a:r>
              <a:rPr lang="en-US" altLang="zh-CN" dirty="0"/>
              <a:t>UNIC </a:t>
            </a:r>
            <a:r>
              <a:rPr lang="zh-CN" altLang="en-US" dirty="0"/>
              <a:t>组会讨论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6642100" cy="730249"/>
          </a:xfrm>
        </p:spPr>
        <p:txBody>
          <a:bodyPr/>
          <a:lstStyle/>
          <a:p>
            <a:r>
              <a:rPr lang="en-US" altLang="zh-CN" dirty="0"/>
              <a:t>CKM</a:t>
            </a:r>
            <a:r>
              <a:rPr lang="zh-CN" altLang="en-US" dirty="0"/>
              <a:t>的典型应用场景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10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流程图: 可选过程 32">
            <a:extLst>
              <a:ext uri="{FF2B5EF4-FFF2-40B4-BE49-F238E27FC236}">
                <a16:creationId xmlns:a16="http://schemas.microsoft.com/office/drawing/2014/main" id="{24FA1FAB-8E9C-4FC9-A4F0-59920D0BA8E3}"/>
              </a:ext>
            </a:extLst>
          </p:cNvPr>
          <p:cNvSpPr/>
          <p:nvPr/>
        </p:nvSpPr>
        <p:spPr>
          <a:xfrm>
            <a:off x="452120" y="1600311"/>
            <a:ext cx="2273300" cy="488315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尚未到达位置信道</a:t>
            </a:r>
          </a:p>
        </p:txBody>
      </p:sp>
      <p:sp>
        <p:nvSpPr>
          <p:cNvPr id="34" name="流程图: 可选过程 33">
            <a:extLst>
              <a:ext uri="{FF2B5EF4-FFF2-40B4-BE49-F238E27FC236}">
                <a16:creationId xmlns:a16="http://schemas.microsoft.com/office/drawing/2014/main" id="{B05B26F6-14B4-401C-B9B9-06D23D58F74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27705" y="1600311"/>
            <a:ext cx="2320290" cy="489585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非节点信道</a:t>
            </a:r>
          </a:p>
        </p:txBody>
      </p:sp>
      <p:sp>
        <p:nvSpPr>
          <p:cNvPr id="35" name="流程图: 可选过程 34">
            <a:extLst>
              <a:ext uri="{FF2B5EF4-FFF2-40B4-BE49-F238E27FC236}">
                <a16:creationId xmlns:a16="http://schemas.microsoft.com/office/drawing/2014/main" id="{94B5B7E4-FDD5-414A-92DF-975C17E4BDA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829300" y="1599676"/>
            <a:ext cx="2481580" cy="488315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大规模信道</a:t>
            </a:r>
          </a:p>
        </p:txBody>
      </p:sp>
      <p:sp>
        <p:nvSpPr>
          <p:cNvPr id="36" name="流程图: 可选过程 35">
            <a:extLst>
              <a:ext uri="{FF2B5EF4-FFF2-40B4-BE49-F238E27FC236}">
                <a16:creationId xmlns:a16="http://schemas.microsoft.com/office/drawing/2014/main" id="{37C4FBB1-0264-4903-A3C8-4931CEEDC9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772525" y="1599676"/>
            <a:ext cx="2627630" cy="488315"/>
          </a:xfrm>
          <a:prstGeom prst="flowChartAlternate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信号处理限制信道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1B6B576-1C78-4D6B-A907-D3D45F404C55}"/>
              </a:ext>
            </a:extLst>
          </p:cNvPr>
          <p:cNvSpPr txBox="1"/>
          <p:nvPr/>
        </p:nvSpPr>
        <p:spPr>
          <a:xfrm>
            <a:off x="548005" y="2227056"/>
            <a:ext cx="2059305" cy="17824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noAutofit/>
          </a:bodyPr>
          <a:lstStyle/>
          <a:p>
            <a:pPr algn="just" hangingPunct="0">
              <a:lnSpc>
                <a:spcPct val="130000"/>
              </a:lnSpc>
            </a:pPr>
            <a:endParaRPr lang="zh-CN" altLang="en-US" sz="1400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B84170A4-FD98-4DAA-979F-1AD3F12DEC68}"/>
              </a:ext>
            </a:extLst>
          </p:cNvPr>
          <p:cNvSpPr/>
          <p:nvPr/>
        </p:nvSpPr>
        <p:spPr>
          <a:xfrm>
            <a:off x="713740" y="2356596"/>
            <a:ext cx="1748790" cy="42989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避开通信盲区</a:t>
            </a:r>
            <a:endParaRPr lang="zh-CN" altLang="en-US" sz="1400" dirty="0"/>
          </a:p>
        </p:txBody>
      </p:sp>
      <p:sp>
        <p:nvSpPr>
          <p:cNvPr id="39" name="流程图: 可选过程 38">
            <a:extLst>
              <a:ext uri="{FF2B5EF4-FFF2-40B4-BE49-F238E27FC236}">
                <a16:creationId xmlns:a16="http://schemas.microsoft.com/office/drawing/2014/main" id="{300418FE-7747-4146-AB27-8C0A5D29469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13740" y="2877296"/>
            <a:ext cx="1748790" cy="48577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避免乒乓现象</a:t>
            </a:r>
            <a:endParaRPr lang="zh-CN" altLang="en-US" sz="1400" dirty="0"/>
          </a:p>
        </p:txBody>
      </p:sp>
      <p:sp>
        <p:nvSpPr>
          <p:cNvPr id="40" name="流程图: 可选过程 39">
            <a:extLst>
              <a:ext uri="{FF2B5EF4-FFF2-40B4-BE49-F238E27FC236}">
                <a16:creationId xmlns:a16="http://schemas.microsoft.com/office/drawing/2014/main" id="{EC088AE2-FAC9-4071-B20A-38146FB7CD0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13740" y="3453876"/>
            <a:ext cx="1748790" cy="48577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en-US" altLang="zh-CN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BDE3C8B-C690-4127-A7C7-6D4C087888D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58515" y="2229596"/>
            <a:ext cx="2059305" cy="17824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noAutofit/>
          </a:bodyPr>
          <a:lstStyle/>
          <a:p>
            <a:pPr algn="just" hangingPunct="0">
              <a:lnSpc>
                <a:spcPct val="130000"/>
              </a:lnSpc>
            </a:pPr>
            <a:endParaRPr lang="zh-CN" altLang="en-US" sz="1400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流程图: 可选过程 41">
            <a:extLst>
              <a:ext uri="{FF2B5EF4-FFF2-40B4-BE49-F238E27FC236}">
                <a16:creationId xmlns:a16="http://schemas.microsoft.com/office/drawing/2014/main" id="{517817B2-77E3-45AE-B955-08740993C7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524250" y="2359136"/>
            <a:ext cx="1748790" cy="42989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en-US" altLang="zh-CN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D2D</a:t>
            </a:r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信道获取</a:t>
            </a:r>
            <a:endParaRPr lang="zh-CN" altLang="en-US" sz="1400" dirty="0"/>
          </a:p>
        </p:txBody>
      </p:sp>
      <p:sp>
        <p:nvSpPr>
          <p:cNvPr id="43" name="流程图: 可选过程 42">
            <a:extLst>
              <a:ext uri="{FF2B5EF4-FFF2-40B4-BE49-F238E27FC236}">
                <a16:creationId xmlns:a16="http://schemas.microsoft.com/office/drawing/2014/main" id="{024FB93F-A15E-4AF2-8963-54A9AAB70ED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24250" y="2879836"/>
            <a:ext cx="1748790" cy="48577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非合作信道获取</a:t>
            </a:r>
          </a:p>
        </p:txBody>
      </p:sp>
      <p:sp>
        <p:nvSpPr>
          <p:cNvPr id="44" name="流程图: 可选过程 43">
            <a:extLst>
              <a:ext uri="{FF2B5EF4-FFF2-40B4-BE49-F238E27FC236}">
                <a16:creationId xmlns:a16="http://schemas.microsoft.com/office/drawing/2014/main" id="{94403EB0-5802-4809-A606-CF0AE92DF22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524250" y="3456416"/>
            <a:ext cx="1748790" cy="48577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en-US" altLang="zh-CN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61CCBC7-5A7C-4362-B2B7-BAD18300860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024245" y="2229596"/>
            <a:ext cx="2059305" cy="17824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noAutofit/>
          </a:bodyPr>
          <a:lstStyle/>
          <a:p>
            <a:pPr algn="just" hangingPunct="0">
              <a:lnSpc>
                <a:spcPct val="130000"/>
              </a:lnSpc>
            </a:pPr>
            <a:endParaRPr lang="zh-CN" altLang="en-US" sz="1400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流程图: 可选过程 45">
            <a:extLst>
              <a:ext uri="{FF2B5EF4-FFF2-40B4-BE49-F238E27FC236}">
                <a16:creationId xmlns:a16="http://schemas.microsoft.com/office/drawing/2014/main" id="{AA5C0610-036B-449C-A716-2D64C7EDA6F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89980" y="2502646"/>
            <a:ext cx="1748790" cy="48069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避免实时</a:t>
            </a:r>
            <a:r>
              <a:rPr lang="en-US" altLang="zh-CN" sz="1400" dirty="0">
                <a:solidFill>
                  <a:schemeClr val="tx1"/>
                </a:solidFill>
              </a:rPr>
              <a:t>CSI</a:t>
            </a:r>
            <a:r>
              <a:rPr lang="zh-CN" altLang="en-US" sz="1400" dirty="0">
                <a:solidFill>
                  <a:schemeClr val="tx1"/>
                </a:solidFill>
              </a:rPr>
              <a:t>采集</a:t>
            </a:r>
          </a:p>
        </p:txBody>
      </p:sp>
      <p:sp>
        <p:nvSpPr>
          <p:cNvPr id="47" name="流程图: 可选过程 46">
            <a:extLst>
              <a:ext uri="{FF2B5EF4-FFF2-40B4-BE49-F238E27FC236}">
                <a16:creationId xmlns:a16="http://schemas.microsoft.com/office/drawing/2014/main" id="{8099F011-485C-4003-9D19-A007D9AE3B8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189980" y="3145901"/>
            <a:ext cx="1748790" cy="48577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en-US" altLang="zh-CN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4473B42-0207-4BFA-B354-E753848E5F1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47370" y="4147931"/>
            <a:ext cx="2059305" cy="16256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EB09675-1FDA-4DCB-BF1B-1385CC4D820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359150" y="4155551"/>
            <a:ext cx="2059305" cy="161544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F68F221-00B9-46BF-B30D-C80FEAB03B7A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6024880" y="4157456"/>
            <a:ext cx="2058670" cy="160337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91469FD0-EA15-4A07-BDB6-02216FF2CFE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076055" y="4157456"/>
            <a:ext cx="2059940" cy="1602740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A3886358-6572-45EC-9F6E-4D998C9A0E4F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076055" y="2231501"/>
            <a:ext cx="2059305" cy="17824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noAutofit/>
          </a:bodyPr>
          <a:lstStyle/>
          <a:p>
            <a:pPr algn="just" hangingPunct="0">
              <a:lnSpc>
                <a:spcPct val="130000"/>
              </a:lnSpc>
            </a:pPr>
            <a:endParaRPr lang="zh-CN" altLang="en-US" sz="1400" spc="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流程图: 可选过程 52">
            <a:extLst>
              <a:ext uri="{FF2B5EF4-FFF2-40B4-BE49-F238E27FC236}">
                <a16:creationId xmlns:a16="http://schemas.microsoft.com/office/drawing/2014/main" id="{842CA265-1AC5-4BFB-8994-FD52043A052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241790" y="2361041"/>
            <a:ext cx="1748790" cy="42989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无源设备的应用</a:t>
            </a:r>
          </a:p>
        </p:txBody>
      </p:sp>
      <p:sp>
        <p:nvSpPr>
          <p:cNvPr id="54" name="流程图: 可选过程 53">
            <a:extLst>
              <a:ext uri="{FF2B5EF4-FFF2-40B4-BE49-F238E27FC236}">
                <a16:creationId xmlns:a16="http://schemas.microsoft.com/office/drawing/2014/main" id="{87F00079-0A00-4F09-AF30-735D1E7E9E1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241790" y="2881741"/>
            <a:ext cx="1748790" cy="48577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zh-CN" altLang="en-US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架构转变</a:t>
            </a:r>
          </a:p>
        </p:txBody>
      </p:sp>
      <p:sp>
        <p:nvSpPr>
          <p:cNvPr id="55" name="流程图: 可选过程 54">
            <a:extLst>
              <a:ext uri="{FF2B5EF4-FFF2-40B4-BE49-F238E27FC236}">
                <a16:creationId xmlns:a16="http://schemas.microsoft.com/office/drawing/2014/main" id="{87291877-039A-4560-A4C8-33998D2B74B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9241790" y="3458321"/>
            <a:ext cx="1748790" cy="485775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130000"/>
              </a:lnSpc>
            </a:pPr>
            <a:r>
              <a:rPr lang="en-US" altLang="zh-CN" sz="140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36848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9869802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基于信道知识地图的通信系统面临的核心问题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11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标题 15">
            <a:extLst>
              <a:ext uri="{FF2B5EF4-FFF2-40B4-BE49-F238E27FC236}">
                <a16:creationId xmlns:a16="http://schemas.microsoft.com/office/drawing/2014/main" id="{14556813-2D93-41B0-B0D5-3501C6C57A0D}"/>
              </a:ext>
            </a:extLst>
          </p:cNvPr>
          <p:cNvSpPr txBox="1">
            <a:spLocks/>
          </p:cNvSpPr>
          <p:nvPr/>
        </p:nvSpPr>
        <p:spPr>
          <a:xfrm>
            <a:off x="451481" y="919171"/>
            <a:ext cx="10937823" cy="203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如何按需构建高精度的信道知识地图？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451481" y="3151344"/>
            <a:ext cx="10889949" cy="249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信道知识地图能给无线通信系统提供哪些性能增益？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e.g., 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能降低多少导频开销？</a:t>
            </a:r>
          </a:p>
        </p:txBody>
      </p:sp>
    </p:spTree>
    <p:extLst>
      <p:ext uri="{BB962C8B-B14F-4D97-AF65-F5344CB8AC3E}">
        <p14:creationId xmlns:p14="http://schemas.microsoft.com/office/powerpoint/2010/main" val="2304690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42389" y="196273"/>
            <a:ext cx="2461029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汇报提纲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0251B6F-B755-4C4E-A695-08D27EA78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12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6D1CC1-6776-4C28-B435-CBDE8FC94CE3}"/>
              </a:ext>
            </a:extLst>
          </p:cNvPr>
          <p:cNvGrpSpPr/>
          <p:nvPr/>
        </p:nvGrpSpPr>
        <p:grpSpPr>
          <a:xfrm>
            <a:off x="3440624" y="1744640"/>
            <a:ext cx="6873443" cy="3332468"/>
            <a:chOff x="-2765213" y="2423583"/>
            <a:chExt cx="5639202" cy="26864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E165B5D-C5AB-4DE8-9E9A-694365BEBBC5}"/>
                </a:ext>
              </a:extLst>
            </p:cNvPr>
            <p:cNvGrpSpPr/>
            <p:nvPr/>
          </p:nvGrpSpPr>
          <p:grpSpPr>
            <a:xfrm>
              <a:off x="-2765213" y="2423583"/>
              <a:ext cx="5467870" cy="514774"/>
              <a:chOff x="-2765213" y="2423583"/>
              <a:chExt cx="5467870" cy="514774"/>
            </a:xfrm>
          </p:grpSpPr>
          <p:sp>
            <p:nvSpPr>
              <p:cNvPr id="35" name="菱形 34">
                <a:extLst>
                  <a:ext uri="{FF2B5EF4-FFF2-40B4-BE49-F238E27FC236}">
                    <a16:creationId xmlns:a16="http://schemas.microsoft.com/office/drawing/2014/main" id="{B8B7B72A-5DE9-44A4-B6F2-76C3663F0FC3}"/>
                  </a:ext>
                </a:extLst>
              </p:cNvPr>
              <p:cNvSpPr/>
              <p:nvPr/>
            </p:nvSpPr>
            <p:spPr>
              <a:xfrm>
                <a:off x="-2765213" y="2423583"/>
                <a:ext cx="514774" cy="514774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A9DA0F3-2055-4FBE-813E-84118C958604}"/>
                  </a:ext>
                </a:extLst>
              </p:cNvPr>
              <p:cNvSpPr txBox="1"/>
              <p:nvPr/>
            </p:nvSpPr>
            <p:spPr>
              <a:xfrm>
                <a:off x="-2057404" y="2441453"/>
                <a:ext cx="4760061" cy="446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dirty="0">
                    <a:solidFill>
                      <a:srgbClr val="2038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信道知识地图提出的背景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45E3F55-0C57-41B3-BEF8-0B40965996F7}"/>
                </a:ext>
              </a:extLst>
            </p:cNvPr>
            <p:cNvGrpSpPr/>
            <p:nvPr/>
          </p:nvGrpSpPr>
          <p:grpSpPr>
            <a:xfrm>
              <a:off x="-2765213" y="3147471"/>
              <a:ext cx="5459994" cy="514774"/>
              <a:chOff x="-2765213" y="3067037"/>
              <a:chExt cx="5459994" cy="514774"/>
            </a:xfrm>
          </p:grpSpPr>
          <p:sp>
            <p:nvSpPr>
              <p:cNvPr id="33" name="菱形 32">
                <a:extLst>
                  <a:ext uri="{FF2B5EF4-FFF2-40B4-BE49-F238E27FC236}">
                    <a16:creationId xmlns:a16="http://schemas.microsoft.com/office/drawing/2014/main" id="{3712EDB1-1D4B-4ABE-B347-18EB02D7810D}"/>
                  </a:ext>
                </a:extLst>
              </p:cNvPr>
              <p:cNvSpPr/>
              <p:nvPr/>
            </p:nvSpPr>
            <p:spPr>
              <a:xfrm>
                <a:off x="-2765213" y="3067037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5584A5B-1507-435F-BE63-D9019D6E6705}"/>
                  </a:ext>
                </a:extLst>
              </p:cNvPr>
              <p:cNvSpPr txBox="1"/>
              <p:nvPr/>
            </p:nvSpPr>
            <p:spPr>
              <a:xfrm>
                <a:off x="-2065279" y="3095735"/>
                <a:ext cx="4760060" cy="446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信道知识地图的构建</a:t>
                </a:r>
                <a:endParaRPr lang="en-US" altLang="zh-CN" sz="3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0130E69-3240-4EA2-BE59-C1E5DA1E2509}"/>
                </a:ext>
              </a:extLst>
            </p:cNvPr>
            <p:cNvGrpSpPr/>
            <p:nvPr/>
          </p:nvGrpSpPr>
          <p:grpSpPr>
            <a:xfrm>
              <a:off x="-2765213" y="3871359"/>
              <a:ext cx="5639202" cy="514774"/>
              <a:chOff x="-2765213" y="3710491"/>
              <a:chExt cx="5639202" cy="514774"/>
            </a:xfrm>
          </p:grpSpPr>
          <p:sp>
            <p:nvSpPr>
              <p:cNvPr id="31" name="菱形 30">
                <a:extLst>
                  <a:ext uri="{FF2B5EF4-FFF2-40B4-BE49-F238E27FC236}">
                    <a16:creationId xmlns:a16="http://schemas.microsoft.com/office/drawing/2014/main" id="{F23DE959-79CB-461C-B259-C378BF82838F}"/>
                  </a:ext>
                </a:extLst>
              </p:cNvPr>
              <p:cNvSpPr/>
              <p:nvPr/>
            </p:nvSpPr>
            <p:spPr>
              <a:xfrm>
                <a:off x="-2765213" y="3710491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3394391-12AD-4D53-91AB-0CA105628FC8}"/>
                  </a:ext>
                </a:extLst>
              </p:cNvPr>
              <p:cNvSpPr txBox="1"/>
              <p:nvPr/>
            </p:nvSpPr>
            <p:spPr>
              <a:xfrm>
                <a:off x="-2065279" y="3756405"/>
                <a:ext cx="4939268" cy="446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信道知识地图在</a:t>
                </a:r>
                <a:r>
                  <a:rPr lang="en-US" altLang="zh-CN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PHY</a:t>
                </a: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层的应用</a:t>
                </a:r>
                <a:endParaRPr lang="en-US" altLang="zh-CN" sz="3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0FA2B56-D14F-450D-AAD4-072D1BD9DD57}"/>
                </a:ext>
              </a:extLst>
            </p:cNvPr>
            <p:cNvGrpSpPr/>
            <p:nvPr/>
          </p:nvGrpSpPr>
          <p:grpSpPr>
            <a:xfrm>
              <a:off x="-2765213" y="4595247"/>
              <a:ext cx="5099511" cy="514774"/>
              <a:chOff x="-2765213" y="4353945"/>
              <a:chExt cx="5099511" cy="514774"/>
            </a:xfrm>
          </p:grpSpPr>
          <p:sp>
            <p:nvSpPr>
              <p:cNvPr id="29" name="菱形 28">
                <a:extLst>
                  <a:ext uri="{FF2B5EF4-FFF2-40B4-BE49-F238E27FC236}">
                    <a16:creationId xmlns:a16="http://schemas.microsoft.com/office/drawing/2014/main" id="{6B2EF1E5-8B42-4C2A-A75B-59385371FEDE}"/>
                  </a:ext>
                </a:extLst>
              </p:cNvPr>
              <p:cNvSpPr/>
              <p:nvPr/>
            </p:nvSpPr>
            <p:spPr>
              <a:xfrm>
                <a:off x="-2765213" y="4353945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4B09DD-DC75-4AA9-B74C-809B627984C3}"/>
                  </a:ext>
                </a:extLst>
              </p:cNvPr>
              <p:cNvSpPr txBox="1"/>
              <p:nvPr/>
            </p:nvSpPr>
            <p:spPr>
              <a:xfrm>
                <a:off x="-2065280" y="4404754"/>
                <a:ext cx="4399578" cy="446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信道知识地图在</a:t>
                </a:r>
                <a:r>
                  <a:rPr lang="en-US" altLang="zh-CN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MAC</a:t>
                </a: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层的应用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9E6E5EE-AAFE-4BB5-86D5-B398C84A3D75}"/>
              </a:ext>
            </a:extLst>
          </p:cNvPr>
          <p:cNvGrpSpPr/>
          <p:nvPr/>
        </p:nvGrpSpPr>
        <p:grpSpPr>
          <a:xfrm>
            <a:off x="3440624" y="1744639"/>
            <a:ext cx="627442" cy="3332469"/>
            <a:chOff x="-2765213" y="2423583"/>
            <a:chExt cx="514774" cy="2686438"/>
          </a:xfrm>
        </p:grpSpPr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9F782E32-7C13-4D7F-864B-3D0BF8C46671}"/>
                </a:ext>
              </a:extLst>
            </p:cNvPr>
            <p:cNvSpPr/>
            <p:nvPr/>
          </p:nvSpPr>
          <p:spPr>
            <a:xfrm>
              <a:off x="-2765213" y="2423583"/>
              <a:ext cx="514774" cy="514774"/>
            </a:xfrm>
            <a:prstGeom prst="diamond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0796BB10-F56B-4BBD-9B1D-2323D691F43A}"/>
                </a:ext>
              </a:extLst>
            </p:cNvPr>
            <p:cNvSpPr/>
            <p:nvPr/>
          </p:nvSpPr>
          <p:spPr>
            <a:xfrm>
              <a:off x="-2765213" y="3147471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74174302-24DE-43D8-99FB-AD1D47146AB1}"/>
                </a:ext>
              </a:extLst>
            </p:cNvPr>
            <p:cNvSpPr/>
            <p:nvPr/>
          </p:nvSpPr>
          <p:spPr>
            <a:xfrm>
              <a:off x="-2765213" y="3871359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菱形 41">
              <a:extLst>
                <a:ext uri="{FF2B5EF4-FFF2-40B4-BE49-F238E27FC236}">
                  <a16:creationId xmlns:a16="http://schemas.microsoft.com/office/drawing/2014/main" id="{53E5D482-DAFC-4D75-9D52-7F97F0BF6991}"/>
                </a:ext>
              </a:extLst>
            </p:cNvPr>
            <p:cNvSpPr/>
            <p:nvPr/>
          </p:nvSpPr>
          <p:spPr>
            <a:xfrm>
              <a:off x="-2765213" y="4595247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00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的构建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13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432331" y="1208895"/>
            <a:ext cx="10889949" cy="249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物理环境地图 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不基于物理环境地图（传统差值法）的构建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5">
            <a:extLst>
              <a:ext uri="{FF2B5EF4-FFF2-40B4-BE49-F238E27FC236}">
                <a16:creationId xmlns:a16="http://schemas.microsoft.com/office/drawing/2014/main" id="{3253484C-EEF3-42BD-9607-EFF318B5DC3B}"/>
              </a:ext>
            </a:extLst>
          </p:cNvPr>
          <p:cNvSpPr txBox="1">
            <a:spLocks/>
          </p:cNvSpPr>
          <p:nvPr/>
        </p:nvSpPr>
        <p:spPr>
          <a:xfrm>
            <a:off x="432330" y="2299822"/>
            <a:ext cx="10889949" cy="39477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学习物理环境的几何特征及其与收发机位置的相互关系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 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架构捕捉环境几何关系，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e.g., </a:t>
            </a: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RadioUNet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RME-GAN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由波束空间的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估计信道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角功率谱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e.g., SRCON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simulated reality of communication networks, </a:t>
            </a: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Zhiquan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Luo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学习电磁波的传播过程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模拟电磁波在物理环境中的直射、散射、绕射等，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e.g., Nerf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Guassion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splatting</a:t>
            </a:r>
          </a:p>
          <a:p>
            <a:pPr marL="742950" lvl="1" indent="-285750" algn="just">
              <a:buFont typeface="Wingdings" panose="05000000000000000000" pitchFamily="2" charset="2"/>
              <a:buChar char="n"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95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神经网络学习物理环境的几何特征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14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1022186"/>
            <a:ext cx="10889949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最具代表性的工作</a:t>
            </a: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RadioUNet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单发射机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pathloss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5">
            <a:extLst>
              <a:ext uri="{FF2B5EF4-FFF2-40B4-BE49-F238E27FC236}">
                <a16:creationId xmlns:a16="http://schemas.microsoft.com/office/drawing/2014/main" id="{9F239EBE-16A1-4015-8BF1-BF58405DBB57}"/>
              </a:ext>
            </a:extLst>
          </p:cNvPr>
          <p:cNvSpPr txBox="1">
            <a:spLocks/>
          </p:cNvSpPr>
          <p:nvPr/>
        </p:nvSpPr>
        <p:spPr>
          <a:xfrm>
            <a:off x="481939" y="5927618"/>
            <a:ext cx="10889949" cy="9275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Ron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Levie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Çagkan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Yapar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Gitta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Kutyniok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Giuseppe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Caire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RadioUNet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Fast Radio Map Estimation With Convolutional Neural Networks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，”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TRANSACTIONS ON WIRELESS COMMUNICATIONS, VOL. 20, NO. 6, JUNE 2021.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7625A5-D08F-4F27-88EB-11D62939DD27}"/>
              </a:ext>
            </a:extLst>
          </p:cNvPr>
          <p:cNvSpPr txBox="1"/>
          <p:nvPr/>
        </p:nvSpPr>
        <p:spPr>
          <a:xfrm>
            <a:off x="758773" y="4527814"/>
            <a:ext cx="1061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Pathloss map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：由城市物理环境地图（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）到该环境中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pathloss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）的映射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BAF2BA-19DA-4D1B-897B-DB0143FB6B39}"/>
              </a:ext>
            </a:extLst>
          </p:cNvPr>
          <p:cNvSpPr txBox="1"/>
          <p:nvPr/>
        </p:nvSpPr>
        <p:spPr>
          <a:xfrm>
            <a:off x="561690" y="5022628"/>
            <a:ext cx="11143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RadioMapSeer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data set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个城市地图，每个城市地图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个发射机的位置下的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pathloss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C0F06E99-E65D-4DA4-8F79-3D892CF00A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017570"/>
              </p:ext>
            </p:extLst>
          </p:nvPr>
        </p:nvGraphicFramePr>
        <p:xfrm>
          <a:off x="2717434" y="1912790"/>
          <a:ext cx="8156576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4" imgW="3441600" imgH="203040" progId="Equation.DSMT4">
                  <p:embed/>
                </p:oleObj>
              </mc:Choice>
              <mc:Fallback>
                <p:oleObj name="Equation" r:id="rId4" imgW="344160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D2953AF-37E1-4F96-BC5A-B7BDF08E96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7434" y="1912790"/>
                        <a:ext cx="8156576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箭头: 下 23">
            <a:extLst>
              <a:ext uri="{FF2B5EF4-FFF2-40B4-BE49-F238E27FC236}">
                <a16:creationId xmlns:a16="http://schemas.microsoft.com/office/drawing/2014/main" id="{346AB511-22DC-4894-AE34-F29193B24CC2}"/>
              </a:ext>
            </a:extLst>
          </p:cNvPr>
          <p:cNvSpPr/>
          <p:nvPr/>
        </p:nvSpPr>
        <p:spPr>
          <a:xfrm rot="10800000">
            <a:off x="4634229" y="2344167"/>
            <a:ext cx="268096" cy="36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E8557B90-4C8B-4621-A504-041F14E2D93B}"/>
              </a:ext>
            </a:extLst>
          </p:cNvPr>
          <p:cNvSpPr/>
          <p:nvPr/>
        </p:nvSpPr>
        <p:spPr>
          <a:xfrm rot="10800000">
            <a:off x="6503688" y="2368789"/>
            <a:ext cx="268096" cy="36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BF165CBD-91C6-45CF-BB2A-9508896AF92B}"/>
              </a:ext>
            </a:extLst>
          </p:cNvPr>
          <p:cNvSpPr/>
          <p:nvPr/>
        </p:nvSpPr>
        <p:spPr>
          <a:xfrm rot="10800000">
            <a:off x="9273493" y="2413366"/>
            <a:ext cx="268096" cy="36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F8F996-6032-4909-9747-5B78064F079C}"/>
              </a:ext>
            </a:extLst>
          </p:cNvPr>
          <p:cNvSpPr txBox="1"/>
          <p:nvPr/>
        </p:nvSpPr>
        <p:spPr>
          <a:xfrm>
            <a:off x="8056895" y="3075057"/>
            <a:ext cx="2882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在线稀疏的精确采样点，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 tune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C6016CA1-9217-43FB-894A-52CE936D134F}"/>
              </a:ext>
            </a:extLst>
          </p:cNvPr>
          <p:cNvSpPr/>
          <p:nvPr/>
        </p:nvSpPr>
        <p:spPr>
          <a:xfrm rot="10800000">
            <a:off x="3220449" y="2393802"/>
            <a:ext cx="268096" cy="36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85C05D8-238E-4067-A64B-20D96612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773" y="2793282"/>
            <a:ext cx="1320579" cy="131608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3FFC543-B2E5-4640-91AA-4BA56D758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752" y="2789215"/>
            <a:ext cx="1414822" cy="138245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6079B88-0EF5-4ECC-BB85-5A86C86F1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385" y="1846190"/>
            <a:ext cx="1132213" cy="113605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A0A7BDA-4098-4C49-8046-EBC501067A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385" y="3029475"/>
            <a:ext cx="1132213" cy="113913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7820081-C76A-48E8-B8E5-07A0AE3075FE}"/>
              </a:ext>
            </a:extLst>
          </p:cNvPr>
          <p:cNvSpPr txBox="1"/>
          <p:nvPr/>
        </p:nvSpPr>
        <p:spPr>
          <a:xfrm>
            <a:off x="2829803" y="2880634"/>
            <a:ext cx="1370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Unet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</a:t>
            </a:r>
          </a:p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71BD3A64-2F9F-41F9-A013-F9D63323FE83}"/>
              </a:ext>
            </a:extLst>
          </p:cNvPr>
          <p:cNvSpPr/>
          <p:nvPr/>
        </p:nvSpPr>
        <p:spPr>
          <a:xfrm rot="5400000">
            <a:off x="2233468" y="2001312"/>
            <a:ext cx="268096" cy="36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031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神经网络学习物理环境的几何特征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15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1022186"/>
            <a:ext cx="10889949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RME-GAN: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单发射机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pathloss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D2953AF-37E1-4F96-BC5A-B7BDF08E96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39110"/>
              </p:ext>
            </p:extLst>
          </p:nvPr>
        </p:nvGraphicFramePr>
        <p:xfrm>
          <a:off x="778705" y="1838376"/>
          <a:ext cx="594764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name="Equation" r:id="rId4" imgW="2565360" imgH="203040" progId="Equation.DSMT4">
                  <p:embed/>
                </p:oleObj>
              </mc:Choice>
              <mc:Fallback>
                <p:oleObj name="Equation" r:id="rId4" imgW="256536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D2953AF-37E1-4F96-BC5A-B7BDF08E96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8705" y="1838376"/>
                        <a:ext cx="5947642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32BAF2BA-19DA-4D1B-897B-DB0143FB6B39}"/>
              </a:ext>
            </a:extLst>
          </p:cNvPr>
          <p:cNvSpPr txBox="1"/>
          <p:nvPr/>
        </p:nvSpPr>
        <p:spPr>
          <a:xfrm>
            <a:off x="7176274" y="5232925"/>
            <a:ext cx="436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RadioMapSeer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data set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7095582-B3DE-4E5F-8248-9D92C6B34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12" y="1619198"/>
            <a:ext cx="4607264" cy="258384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EA0A711-C9BF-4267-AD93-442742E09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319" y="2367914"/>
            <a:ext cx="5448210" cy="1835126"/>
          </a:xfrm>
          <a:prstGeom prst="rect">
            <a:avLst/>
          </a:prstGeom>
        </p:spPr>
      </p:pic>
      <p:sp>
        <p:nvSpPr>
          <p:cNvPr id="28" name="箭头: 下 27">
            <a:extLst>
              <a:ext uri="{FF2B5EF4-FFF2-40B4-BE49-F238E27FC236}">
                <a16:creationId xmlns:a16="http://schemas.microsoft.com/office/drawing/2014/main" id="{03AABCF9-5C97-4DD7-80D6-98B9BF90F289}"/>
              </a:ext>
            </a:extLst>
          </p:cNvPr>
          <p:cNvSpPr/>
          <p:nvPr/>
        </p:nvSpPr>
        <p:spPr>
          <a:xfrm rot="10800000">
            <a:off x="1267185" y="2337348"/>
            <a:ext cx="268096" cy="36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06E4C6-91B7-4D71-9499-4E195F327436}"/>
              </a:ext>
            </a:extLst>
          </p:cNvPr>
          <p:cNvSpPr txBox="1"/>
          <p:nvPr/>
        </p:nvSpPr>
        <p:spPr>
          <a:xfrm>
            <a:off x="821010" y="2739284"/>
            <a:ext cx="165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Unet+GAN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标题 15">
            <a:extLst>
              <a:ext uri="{FF2B5EF4-FFF2-40B4-BE49-F238E27FC236}">
                <a16:creationId xmlns:a16="http://schemas.microsoft.com/office/drawing/2014/main" id="{E7CB2BC9-08AB-4B0D-AC16-2CBCA3DB9CF6}"/>
              </a:ext>
            </a:extLst>
          </p:cNvPr>
          <p:cNvSpPr txBox="1">
            <a:spLocks/>
          </p:cNvSpPr>
          <p:nvPr/>
        </p:nvSpPr>
        <p:spPr>
          <a:xfrm>
            <a:off x="464107" y="4039834"/>
            <a:ext cx="10889949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RadioDiff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单发射机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pathloss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789B8A25-C2BD-4B30-AE4B-4F84E943E6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4658"/>
              </p:ext>
            </p:extLst>
          </p:nvPr>
        </p:nvGraphicFramePr>
        <p:xfrm>
          <a:off x="955044" y="4778555"/>
          <a:ext cx="482758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" name="Equation" r:id="rId8" imgW="2082600" imgH="203040" progId="Equation.DSMT4">
                  <p:embed/>
                </p:oleObj>
              </mc:Choice>
              <mc:Fallback>
                <p:oleObj name="Equation" r:id="rId8" imgW="208260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D2953AF-37E1-4F96-BC5A-B7BDF08E96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5044" y="4778555"/>
                        <a:ext cx="4827588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箭头: 下 31">
            <a:extLst>
              <a:ext uri="{FF2B5EF4-FFF2-40B4-BE49-F238E27FC236}">
                <a16:creationId xmlns:a16="http://schemas.microsoft.com/office/drawing/2014/main" id="{8C940F7A-BE92-4F82-AE7B-D341377BE1AF}"/>
              </a:ext>
            </a:extLst>
          </p:cNvPr>
          <p:cNvSpPr/>
          <p:nvPr/>
        </p:nvSpPr>
        <p:spPr>
          <a:xfrm rot="10800000">
            <a:off x="1535281" y="5267709"/>
            <a:ext cx="268096" cy="36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44B399F-3704-4FDF-BED9-E6F6AB4FC061}"/>
              </a:ext>
            </a:extLst>
          </p:cNvPr>
          <p:cNvSpPr txBox="1"/>
          <p:nvPr/>
        </p:nvSpPr>
        <p:spPr>
          <a:xfrm>
            <a:off x="1878311" y="5385582"/>
            <a:ext cx="266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Diffusion model</a:t>
            </a:r>
          </a:p>
        </p:txBody>
      </p:sp>
      <p:sp>
        <p:nvSpPr>
          <p:cNvPr id="35" name="标题 15">
            <a:extLst>
              <a:ext uri="{FF2B5EF4-FFF2-40B4-BE49-F238E27FC236}">
                <a16:creationId xmlns:a16="http://schemas.microsoft.com/office/drawing/2014/main" id="{2707D64E-ECAF-4628-93F8-8D24683D48AF}"/>
              </a:ext>
            </a:extLst>
          </p:cNvPr>
          <p:cNvSpPr txBox="1">
            <a:spLocks/>
          </p:cNvSpPr>
          <p:nvPr/>
        </p:nvSpPr>
        <p:spPr>
          <a:xfrm>
            <a:off x="600316" y="5940739"/>
            <a:ext cx="10889949" cy="9275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Songyang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Zhang 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Achintha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Wijesinghe , and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Zhi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Ding,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RME-GAN: A Learning Framework for Radio Map Estimation Based on Conditional Generative Adversarial Network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，”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IEEE INTERNET OF THINGS JOURNAL, VOL. 10, NO. 20, 15 OCTOBER 2023.</a:t>
            </a:r>
          </a:p>
        </p:txBody>
      </p:sp>
    </p:spTree>
    <p:extLst>
      <p:ext uri="{BB962C8B-B14F-4D97-AF65-F5344CB8AC3E}">
        <p14:creationId xmlns:p14="http://schemas.microsoft.com/office/powerpoint/2010/main" val="163999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神经网络学习物理环境的几何特征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16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1022186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GAN-CRME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cooperative RME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未知发射机个数和位置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pathloss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5">
            <a:extLst>
              <a:ext uri="{FF2B5EF4-FFF2-40B4-BE49-F238E27FC236}">
                <a16:creationId xmlns:a16="http://schemas.microsoft.com/office/drawing/2014/main" id="{8E458FFA-04E6-478B-90D5-818B44F4AA00}"/>
              </a:ext>
            </a:extLst>
          </p:cNvPr>
          <p:cNvSpPr txBox="1">
            <a:spLocks/>
          </p:cNvSpPr>
          <p:nvPr/>
        </p:nvSpPr>
        <p:spPr>
          <a:xfrm>
            <a:off x="542867" y="6079890"/>
            <a:ext cx="11339546" cy="400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Zezhong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Zhang,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Guangxu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Zhu,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Junting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Chen, and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Shuguang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Cui,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 and Accurate Cooperative Radio Map Estimation Enabled by GAN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B212D2-E93A-4350-8DAA-F8B4EDC28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37" y="1606647"/>
            <a:ext cx="2848373" cy="4953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A940FE-4428-4457-B5CE-EC257C681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053" y="1722264"/>
            <a:ext cx="2621638" cy="3810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539E11-A5D5-45EE-9981-D961D1E3C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3083" y="2633489"/>
            <a:ext cx="2353003" cy="5048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F7A7D2-1228-4941-BEC6-955267FA6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7" y="2707803"/>
            <a:ext cx="3572374" cy="3810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33F114B-7B7A-4C70-AE36-B6047F35B2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387" y="3334317"/>
            <a:ext cx="5668166" cy="438211"/>
          </a:xfrm>
          <a:prstGeom prst="rect">
            <a:avLst/>
          </a:prstGeom>
        </p:spPr>
      </p:pic>
      <p:sp>
        <p:nvSpPr>
          <p:cNvPr id="35" name="箭头: 下 34">
            <a:extLst>
              <a:ext uri="{FF2B5EF4-FFF2-40B4-BE49-F238E27FC236}">
                <a16:creationId xmlns:a16="http://schemas.microsoft.com/office/drawing/2014/main" id="{AB6A4414-82D2-4EFA-B037-76D54775DBE6}"/>
              </a:ext>
            </a:extLst>
          </p:cNvPr>
          <p:cNvSpPr/>
          <p:nvPr/>
        </p:nvSpPr>
        <p:spPr>
          <a:xfrm rot="10800000">
            <a:off x="1650173" y="2127492"/>
            <a:ext cx="268096" cy="36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65C0FFB-D9EF-4447-AE70-D2A3310849B8}"/>
              </a:ext>
            </a:extLst>
          </p:cNvPr>
          <p:cNvSpPr txBox="1"/>
          <p:nvPr/>
        </p:nvSpPr>
        <p:spPr>
          <a:xfrm>
            <a:off x="2186277" y="2204204"/>
            <a:ext cx="879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发射机的个数、位置和功率，已经内嵌在多个接收机的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RSSI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6D83B2E-3C33-4F5A-AE60-B3F98535D1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868" y="3880261"/>
            <a:ext cx="8352186" cy="2056731"/>
          </a:xfrm>
          <a:prstGeom prst="rect">
            <a:avLst/>
          </a:prstGeom>
        </p:spPr>
      </p:pic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105E0BD0-90F4-4AEB-AD4A-060B29AA1F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061430"/>
              </p:ext>
            </p:extLst>
          </p:nvPr>
        </p:nvGraphicFramePr>
        <p:xfrm>
          <a:off x="6525816" y="3346191"/>
          <a:ext cx="54768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10" imgW="2361960" imgH="203040" progId="Equation.DSMT4">
                  <p:embed/>
                </p:oleObj>
              </mc:Choice>
              <mc:Fallback>
                <p:oleObj name="Equation" r:id="rId10" imgW="2361960" imgH="20304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D2953AF-37E1-4F96-BC5A-B7BDF08E96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25816" y="3346191"/>
                        <a:ext cx="5476875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>
            <a:extLst>
              <a:ext uri="{FF2B5EF4-FFF2-40B4-BE49-F238E27FC236}">
                <a16:creationId xmlns:a16="http://schemas.microsoft.com/office/drawing/2014/main" id="{CFCFD479-BD2C-4161-9156-3CA8EACC63B5}"/>
              </a:ext>
            </a:extLst>
          </p:cNvPr>
          <p:cNvSpPr txBox="1"/>
          <p:nvPr/>
        </p:nvSpPr>
        <p:spPr>
          <a:xfrm>
            <a:off x="8895054" y="4013387"/>
            <a:ext cx="20108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RadioMapSeer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data set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7D819D9-81F3-4BA1-8499-CD71BDFBEE5E}"/>
              </a:ext>
            </a:extLst>
          </p:cNvPr>
          <p:cNvSpPr txBox="1"/>
          <p:nvPr/>
        </p:nvSpPr>
        <p:spPr>
          <a:xfrm>
            <a:off x="8895054" y="4992778"/>
            <a:ext cx="3178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仿真里只有一个发射机！多个发射机，只能构建干扰图，无法获知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pathloss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55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神经网络学习物理环境的几何特征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17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1022186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单发射机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场景的</a:t>
            </a:r>
            <a:r>
              <a:rPr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AoA&amp;AoD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5">
            <a:extLst>
              <a:ext uri="{FF2B5EF4-FFF2-40B4-BE49-F238E27FC236}">
                <a16:creationId xmlns:a16="http://schemas.microsoft.com/office/drawing/2014/main" id="{8E458FFA-04E6-478B-90D5-818B44F4AA00}"/>
              </a:ext>
            </a:extLst>
          </p:cNvPr>
          <p:cNvSpPr txBox="1">
            <a:spLocks/>
          </p:cNvSpPr>
          <p:nvPr/>
        </p:nvSpPr>
        <p:spPr>
          <a:xfrm>
            <a:off x="441250" y="5503849"/>
            <a:ext cx="11339546" cy="928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Ronghong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Yiyang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Pei,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Sumei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Sun, A. B.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Premkumar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Neelakantam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Venkatarayalu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Machine Learning-based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AoD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 and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AoA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 Construction for Wireless Networks,”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Xinwei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Chen,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Xiaofeng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Zhong,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Zijian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Zhang,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Linglong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Dai, and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Shidong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Zhou, “High-Efficiency Urban 3D Radio Map Estimation Based on Sparse Measurements”,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2024.</a:t>
            </a:r>
          </a:p>
        </p:txBody>
      </p:sp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105E0BD0-90F4-4AEB-AD4A-060B29AA1F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49396"/>
              </p:ext>
            </p:extLst>
          </p:nvPr>
        </p:nvGraphicFramePr>
        <p:xfrm>
          <a:off x="746125" y="1804988"/>
          <a:ext cx="80073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4" imgW="3454200" imgH="203040" progId="Equation.DSMT4">
                  <p:embed/>
                </p:oleObj>
              </mc:Choice>
              <mc:Fallback>
                <p:oleObj name="Equation" r:id="rId4" imgW="3454200" imgH="20304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105E0BD0-90F4-4AEB-AD4A-060B29AA1F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125" y="1804988"/>
                        <a:ext cx="8007350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F865F18C-40E7-4E75-99C0-9E0699F83BE3}"/>
              </a:ext>
            </a:extLst>
          </p:cNvPr>
          <p:cNvSpPr txBox="1"/>
          <p:nvPr/>
        </p:nvSpPr>
        <p:spPr>
          <a:xfrm>
            <a:off x="8112087" y="1222125"/>
            <a:ext cx="377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DeepMIMO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05D0CE-0353-45F0-8E0D-02EA68DD4352}"/>
              </a:ext>
            </a:extLst>
          </p:cNvPr>
          <p:cNvSpPr txBox="1"/>
          <p:nvPr/>
        </p:nvSpPr>
        <p:spPr>
          <a:xfrm>
            <a:off x="382721" y="2333709"/>
            <a:ext cx="1110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局限性：可能受限于数据，训练的</a:t>
            </a:r>
            <a:r>
              <a:rPr lang="en-US" altLang="zh-CN" sz="2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AoA&amp;AoD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只能用于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固定物理环境固定</a:t>
            </a: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</a:p>
        </p:txBody>
      </p:sp>
      <p:sp>
        <p:nvSpPr>
          <p:cNvPr id="25" name="标题 15">
            <a:extLst>
              <a:ext uri="{FF2B5EF4-FFF2-40B4-BE49-F238E27FC236}">
                <a16:creationId xmlns:a16="http://schemas.microsoft.com/office/drawing/2014/main" id="{75FE728D-9753-4625-86CD-DE52A61FA1FB}"/>
              </a:ext>
            </a:extLst>
          </p:cNvPr>
          <p:cNvSpPr txBox="1">
            <a:spLocks/>
          </p:cNvSpPr>
          <p:nvPr/>
        </p:nvSpPr>
        <p:spPr>
          <a:xfrm>
            <a:off x="367697" y="2874562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单发射机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场景的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pathloss map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UAV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场景）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2381063-9988-4424-8043-807D2A05E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44" y="3546321"/>
            <a:ext cx="5130243" cy="161773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966D297-F1B5-4318-9308-D35CC2DCEE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1023" y="3581107"/>
            <a:ext cx="5477639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EE4929CC-A4F1-4F76-B346-E9FFA0381D3B}"/>
              </a:ext>
            </a:extLst>
          </p:cNvPr>
          <p:cNvSpPr/>
          <p:nvPr/>
        </p:nvSpPr>
        <p:spPr>
          <a:xfrm>
            <a:off x="697771" y="3970259"/>
            <a:ext cx="10619722" cy="1324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捕捉物理环境的几何特征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18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1022186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由波束空间的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估计信道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角功率谱，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APS)</a:t>
            </a: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5">
            <a:extLst>
              <a:ext uri="{FF2B5EF4-FFF2-40B4-BE49-F238E27FC236}">
                <a16:creationId xmlns:a16="http://schemas.microsoft.com/office/drawing/2014/main" id="{8E458FFA-04E6-478B-90D5-818B44F4AA00}"/>
              </a:ext>
            </a:extLst>
          </p:cNvPr>
          <p:cNvSpPr txBox="1">
            <a:spLocks/>
          </p:cNvSpPr>
          <p:nvPr/>
        </p:nvSpPr>
        <p:spPr>
          <a:xfrm>
            <a:off x="499780" y="5969862"/>
            <a:ext cx="11339546" cy="109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Shutao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Zhang,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Xinzhi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Ning, Xi Zheng,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Qingjiang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Shi, Tsung-Hui Chang, and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Zhi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-Quan Luo,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Physics-Based and Data-Driven Approach for Localized Statistical Channel Modeling,” IEEE Transactions on Wireless Communications, early access, 2024.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65F18C-40E7-4E75-99C0-9E0699F83BE3}"/>
              </a:ext>
            </a:extLst>
          </p:cNvPr>
          <p:cNvSpPr txBox="1"/>
          <p:nvPr/>
        </p:nvSpPr>
        <p:spPr>
          <a:xfrm>
            <a:off x="8112087" y="1222125"/>
            <a:ext cx="377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HW&amp;drive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test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05D0CE-0353-45F0-8E0D-02EA68DD4352}"/>
              </a:ext>
            </a:extLst>
          </p:cNvPr>
          <p:cNvSpPr txBox="1"/>
          <p:nvPr/>
        </p:nvSpPr>
        <p:spPr>
          <a:xfrm>
            <a:off x="616386" y="5435820"/>
            <a:ext cx="11106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看起来更多是一个信道估计的工作，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APS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估计出来后，基站调整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角度，可以直接预测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beam-wise RSRP</a:t>
            </a:r>
            <a:endParaRPr lang="zh-CN" altLang="en-US" sz="20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74319-C617-42C2-909F-D8B036859EE2}"/>
              </a:ext>
            </a:extLst>
          </p:cNvPr>
          <p:cNvSpPr txBox="1"/>
          <p:nvPr/>
        </p:nvSpPr>
        <p:spPr>
          <a:xfrm>
            <a:off x="744410" y="1734614"/>
            <a:ext cx="105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无需导频，只需稀疏波束空间的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采样点，即可估计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AoA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 gain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42F9E8-88BD-4F0F-94B2-3356F1E5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5" y="2535439"/>
            <a:ext cx="6974595" cy="14025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F17F18F-85DA-481C-A909-2509CC3138EE}"/>
              </a:ext>
            </a:extLst>
          </p:cNvPr>
          <p:cNvSpPr txBox="1"/>
          <p:nvPr/>
        </p:nvSpPr>
        <p:spPr>
          <a:xfrm>
            <a:off x="744410" y="2178891"/>
            <a:ext cx="298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 sweeping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0484B4-419B-4782-8735-353AE066AEB9}"/>
              </a:ext>
            </a:extLst>
          </p:cNvPr>
          <p:cNvSpPr txBox="1"/>
          <p:nvPr/>
        </p:nvSpPr>
        <p:spPr>
          <a:xfrm>
            <a:off x="4319826" y="2178890"/>
            <a:ext cx="298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稀疏信号恢复问题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527546-705C-4508-8D90-3D3BEE932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883" y="4204944"/>
            <a:ext cx="2875401" cy="7486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E70EBE8-159C-4C43-B9B8-7451AA7A0B48}"/>
              </a:ext>
            </a:extLst>
          </p:cNvPr>
          <p:cNvSpPr txBox="1"/>
          <p:nvPr/>
        </p:nvSpPr>
        <p:spPr>
          <a:xfrm>
            <a:off x="1053234" y="4348444"/>
            <a:ext cx="152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信道模型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DC6A0F-299D-4121-B8A5-F31C32272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711" y="4008542"/>
            <a:ext cx="5059373" cy="12178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60F114D-22A5-480E-842F-A017C7EC1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824" y="2335412"/>
            <a:ext cx="3153215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捕捉物理环境的几何特征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19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1022186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由波束空间的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估计信道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角功率谱，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APS)</a:t>
            </a: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5">
            <a:extLst>
              <a:ext uri="{FF2B5EF4-FFF2-40B4-BE49-F238E27FC236}">
                <a16:creationId xmlns:a16="http://schemas.microsoft.com/office/drawing/2014/main" id="{8E458FFA-04E6-478B-90D5-818B44F4AA00}"/>
              </a:ext>
            </a:extLst>
          </p:cNvPr>
          <p:cNvSpPr txBox="1">
            <a:spLocks/>
          </p:cNvSpPr>
          <p:nvPr/>
        </p:nvSpPr>
        <p:spPr>
          <a:xfrm>
            <a:off x="499780" y="5835814"/>
            <a:ext cx="11339546" cy="1091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Zhi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-Quan Luo, Xi Zheng, David López-Pérez, Qi Yan, Xin Chen,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Nanbin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Qingjiang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Shi, Tsung-Hui Chang and Adrian Garcia-Rodriguez,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SRCON: A Data-Driven Network Performance Simulator for Real-World Wireless Networks,” </a:t>
            </a:r>
            <a:r>
              <a:rPr lang="fr-FR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Communications Magazine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fr-FR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June 2023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65F18C-40E7-4E75-99C0-9E0699F83BE3}"/>
              </a:ext>
            </a:extLst>
          </p:cNvPr>
          <p:cNvSpPr txBox="1"/>
          <p:nvPr/>
        </p:nvSpPr>
        <p:spPr>
          <a:xfrm>
            <a:off x="8112087" y="1222125"/>
            <a:ext cx="377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HW&amp;drive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test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05D0CE-0353-45F0-8E0D-02EA68DD4352}"/>
              </a:ext>
            </a:extLst>
          </p:cNvPr>
          <p:cNvSpPr txBox="1"/>
          <p:nvPr/>
        </p:nvSpPr>
        <p:spPr>
          <a:xfrm>
            <a:off x="7018377" y="2817431"/>
            <a:ext cx="459115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看起来更多是一个信道估计的工作，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APS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估计出来后，基站调整发射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角度，可以直接预测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beam-wise RSRP</a:t>
            </a:r>
            <a:endParaRPr lang="zh-CN" altLang="en-US" sz="20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74319-C617-42C2-909F-D8B036859EE2}"/>
              </a:ext>
            </a:extLst>
          </p:cNvPr>
          <p:cNvSpPr txBox="1"/>
          <p:nvPr/>
        </p:nvSpPr>
        <p:spPr>
          <a:xfrm>
            <a:off x="744410" y="1734614"/>
            <a:ext cx="1053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无需导频，只需稀疏波束空间的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RSRP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采样点，即可估计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AoA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 gain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17F18F-85DA-481C-A909-2509CC3138EE}"/>
              </a:ext>
            </a:extLst>
          </p:cNvPr>
          <p:cNvSpPr txBox="1"/>
          <p:nvPr/>
        </p:nvSpPr>
        <p:spPr>
          <a:xfrm>
            <a:off x="744410" y="2178891"/>
            <a:ext cx="298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 sweeping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0484B4-419B-4782-8735-353AE066AEB9}"/>
              </a:ext>
            </a:extLst>
          </p:cNvPr>
          <p:cNvSpPr txBox="1"/>
          <p:nvPr/>
        </p:nvSpPr>
        <p:spPr>
          <a:xfrm>
            <a:off x="4319826" y="2178890"/>
            <a:ext cx="298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稀疏信号恢复问题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0B255B-6537-4105-9F30-7A0AF2FE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34" y="2729576"/>
            <a:ext cx="6152935" cy="287651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36BFD11-BD3A-4C2E-A104-03921544E806}"/>
              </a:ext>
            </a:extLst>
          </p:cNvPr>
          <p:cNvSpPr txBox="1"/>
          <p:nvPr/>
        </p:nvSpPr>
        <p:spPr>
          <a:xfrm>
            <a:off x="6980078" y="3994712"/>
            <a:ext cx="420815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knowledge map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的关系？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018CFF-D370-4487-A7FB-C36704F19254}"/>
              </a:ext>
            </a:extLst>
          </p:cNvPr>
          <p:cNvSpPr txBox="1"/>
          <p:nvPr/>
        </p:nvSpPr>
        <p:spPr>
          <a:xfrm>
            <a:off x="9787910" y="4556440"/>
            <a:ext cx="154394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不同的用户位置，可能得重新估计？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7E18E6-C182-44D7-96D8-D630A7409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69" y="4665878"/>
            <a:ext cx="2667372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2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42389" y="196273"/>
            <a:ext cx="2461029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汇报提纲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0251B6F-B755-4C4E-A695-08D27EA78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6D1CC1-6776-4C28-B435-CBDE8FC94CE3}"/>
              </a:ext>
            </a:extLst>
          </p:cNvPr>
          <p:cNvGrpSpPr/>
          <p:nvPr/>
        </p:nvGrpSpPr>
        <p:grpSpPr>
          <a:xfrm>
            <a:off x="3440624" y="1744640"/>
            <a:ext cx="6873443" cy="3332468"/>
            <a:chOff x="-2765213" y="2423583"/>
            <a:chExt cx="5639202" cy="26864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E165B5D-C5AB-4DE8-9E9A-694365BEBBC5}"/>
                </a:ext>
              </a:extLst>
            </p:cNvPr>
            <p:cNvGrpSpPr/>
            <p:nvPr/>
          </p:nvGrpSpPr>
          <p:grpSpPr>
            <a:xfrm>
              <a:off x="-2765213" y="2423583"/>
              <a:ext cx="5467870" cy="514774"/>
              <a:chOff x="-2765213" y="2423583"/>
              <a:chExt cx="5467870" cy="514774"/>
            </a:xfrm>
          </p:grpSpPr>
          <p:sp>
            <p:nvSpPr>
              <p:cNvPr id="35" name="菱形 34">
                <a:extLst>
                  <a:ext uri="{FF2B5EF4-FFF2-40B4-BE49-F238E27FC236}">
                    <a16:creationId xmlns:a16="http://schemas.microsoft.com/office/drawing/2014/main" id="{B8B7B72A-5DE9-44A4-B6F2-76C3663F0FC3}"/>
                  </a:ext>
                </a:extLst>
              </p:cNvPr>
              <p:cNvSpPr/>
              <p:nvPr/>
            </p:nvSpPr>
            <p:spPr>
              <a:xfrm>
                <a:off x="-2765213" y="2423583"/>
                <a:ext cx="514774" cy="514774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A9DA0F3-2055-4FBE-813E-84118C958604}"/>
                  </a:ext>
                </a:extLst>
              </p:cNvPr>
              <p:cNvSpPr txBox="1"/>
              <p:nvPr/>
            </p:nvSpPr>
            <p:spPr>
              <a:xfrm>
                <a:off x="-2057404" y="2441453"/>
                <a:ext cx="4760061" cy="446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信道知识地图提出的背景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45E3F55-0C57-41B3-BEF8-0B40965996F7}"/>
                </a:ext>
              </a:extLst>
            </p:cNvPr>
            <p:cNvGrpSpPr/>
            <p:nvPr/>
          </p:nvGrpSpPr>
          <p:grpSpPr>
            <a:xfrm>
              <a:off x="-2765213" y="3147471"/>
              <a:ext cx="5459994" cy="514774"/>
              <a:chOff x="-2765213" y="3067037"/>
              <a:chExt cx="5459994" cy="514774"/>
            </a:xfrm>
          </p:grpSpPr>
          <p:sp>
            <p:nvSpPr>
              <p:cNvPr id="33" name="菱形 32">
                <a:extLst>
                  <a:ext uri="{FF2B5EF4-FFF2-40B4-BE49-F238E27FC236}">
                    <a16:creationId xmlns:a16="http://schemas.microsoft.com/office/drawing/2014/main" id="{3712EDB1-1D4B-4ABE-B347-18EB02D7810D}"/>
                  </a:ext>
                </a:extLst>
              </p:cNvPr>
              <p:cNvSpPr/>
              <p:nvPr/>
            </p:nvSpPr>
            <p:spPr>
              <a:xfrm>
                <a:off x="-2765213" y="3067037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5584A5B-1507-435F-BE63-D9019D6E6705}"/>
                  </a:ext>
                </a:extLst>
              </p:cNvPr>
              <p:cNvSpPr txBox="1"/>
              <p:nvPr/>
            </p:nvSpPr>
            <p:spPr>
              <a:xfrm>
                <a:off x="-2065279" y="3095735"/>
                <a:ext cx="4760060" cy="446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信道知识地图的构建</a:t>
                </a:r>
                <a:endParaRPr lang="en-US" altLang="zh-CN" sz="3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0130E69-3240-4EA2-BE59-C1E5DA1E2509}"/>
                </a:ext>
              </a:extLst>
            </p:cNvPr>
            <p:cNvGrpSpPr/>
            <p:nvPr/>
          </p:nvGrpSpPr>
          <p:grpSpPr>
            <a:xfrm>
              <a:off x="-2765213" y="3871359"/>
              <a:ext cx="5639202" cy="514774"/>
              <a:chOff x="-2765213" y="3710491"/>
              <a:chExt cx="5639202" cy="514774"/>
            </a:xfrm>
          </p:grpSpPr>
          <p:sp>
            <p:nvSpPr>
              <p:cNvPr id="31" name="菱形 30">
                <a:extLst>
                  <a:ext uri="{FF2B5EF4-FFF2-40B4-BE49-F238E27FC236}">
                    <a16:creationId xmlns:a16="http://schemas.microsoft.com/office/drawing/2014/main" id="{F23DE959-79CB-461C-B259-C378BF82838F}"/>
                  </a:ext>
                </a:extLst>
              </p:cNvPr>
              <p:cNvSpPr/>
              <p:nvPr/>
            </p:nvSpPr>
            <p:spPr>
              <a:xfrm>
                <a:off x="-2765213" y="3710491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3394391-12AD-4D53-91AB-0CA105628FC8}"/>
                  </a:ext>
                </a:extLst>
              </p:cNvPr>
              <p:cNvSpPr txBox="1"/>
              <p:nvPr/>
            </p:nvSpPr>
            <p:spPr>
              <a:xfrm>
                <a:off x="-2065279" y="3756405"/>
                <a:ext cx="4939268" cy="446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信道知识地图在</a:t>
                </a:r>
                <a:r>
                  <a:rPr lang="en-US" altLang="zh-CN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PHY</a:t>
                </a: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层的应用</a:t>
                </a:r>
                <a:endParaRPr lang="en-US" altLang="zh-CN" sz="3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0FA2B56-D14F-450D-AAD4-072D1BD9DD57}"/>
                </a:ext>
              </a:extLst>
            </p:cNvPr>
            <p:cNvGrpSpPr/>
            <p:nvPr/>
          </p:nvGrpSpPr>
          <p:grpSpPr>
            <a:xfrm>
              <a:off x="-2765213" y="4595247"/>
              <a:ext cx="5099511" cy="514774"/>
              <a:chOff x="-2765213" y="4353945"/>
              <a:chExt cx="5099511" cy="514774"/>
            </a:xfrm>
          </p:grpSpPr>
          <p:sp>
            <p:nvSpPr>
              <p:cNvPr id="29" name="菱形 28">
                <a:extLst>
                  <a:ext uri="{FF2B5EF4-FFF2-40B4-BE49-F238E27FC236}">
                    <a16:creationId xmlns:a16="http://schemas.microsoft.com/office/drawing/2014/main" id="{6B2EF1E5-8B42-4C2A-A75B-59385371FEDE}"/>
                  </a:ext>
                </a:extLst>
              </p:cNvPr>
              <p:cNvSpPr/>
              <p:nvPr/>
            </p:nvSpPr>
            <p:spPr>
              <a:xfrm>
                <a:off x="-2765213" y="4353945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4B09DD-DC75-4AA9-B74C-809B627984C3}"/>
                  </a:ext>
                </a:extLst>
              </p:cNvPr>
              <p:cNvSpPr txBox="1"/>
              <p:nvPr/>
            </p:nvSpPr>
            <p:spPr>
              <a:xfrm>
                <a:off x="-2065280" y="4404754"/>
                <a:ext cx="4399578" cy="446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信道知识地图在</a:t>
                </a:r>
                <a:r>
                  <a:rPr lang="en-US" altLang="zh-CN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MAC</a:t>
                </a: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层的应用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9E6E5EE-AAFE-4BB5-86D5-B398C84A3D75}"/>
              </a:ext>
            </a:extLst>
          </p:cNvPr>
          <p:cNvGrpSpPr/>
          <p:nvPr/>
        </p:nvGrpSpPr>
        <p:grpSpPr>
          <a:xfrm>
            <a:off x="3440624" y="1744639"/>
            <a:ext cx="627442" cy="3332469"/>
            <a:chOff x="-2765213" y="2423583"/>
            <a:chExt cx="514774" cy="2686438"/>
          </a:xfrm>
        </p:grpSpPr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9F782E32-7C13-4D7F-864B-3D0BF8C46671}"/>
                </a:ext>
              </a:extLst>
            </p:cNvPr>
            <p:cNvSpPr/>
            <p:nvPr/>
          </p:nvSpPr>
          <p:spPr>
            <a:xfrm>
              <a:off x="-2765213" y="2423583"/>
              <a:ext cx="514774" cy="514774"/>
            </a:xfrm>
            <a:prstGeom prst="diamond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0796BB10-F56B-4BBD-9B1D-2323D691F43A}"/>
                </a:ext>
              </a:extLst>
            </p:cNvPr>
            <p:cNvSpPr/>
            <p:nvPr/>
          </p:nvSpPr>
          <p:spPr>
            <a:xfrm>
              <a:off x="-2765213" y="3147471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74174302-24DE-43D8-99FB-AD1D47146AB1}"/>
                </a:ext>
              </a:extLst>
            </p:cNvPr>
            <p:cNvSpPr/>
            <p:nvPr/>
          </p:nvSpPr>
          <p:spPr>
            <a:xfrm>
              <a:off x="-2765213" y="3871359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菱形 41">
              <a:extLst>
                <a:ext uri="{FF2B5EF4-FFF2-40B4-BE49-F238E27FC236}">
                  <a16:creationId xmlns:a16="http://schemas.microsoft.com/office/drawing/2014/main" id="{53E5D482-DAFC-4D75-9D52-7F97F0BF6991}"/>
                </a:ext>
              </a:extLst>
            </p:cNvPr>
            <p:cNvSpPr/>
            <p:nvPr/>
          </p:nvSpPr>
          <p:spPr>
            <a:xfrm>
              <a:off x="-2765213" y="4595247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D3B9282-F276-4B55-9CC6-404BE192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39" y="3348012"/>
            <a:ext cx="10215238" cy="1918237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学习电磁波的传播过程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20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1022186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NeRF2: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单天线发射机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多天线接收机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场景的</a:t>
            </a:r>
            <a:r>
              <a:rPr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AoA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5">
            <a:extLst>
              <a:ext uri="{FF2B5EF4-FFF2-40B4-BE49-F238E27FC236}">
                <a16:creationId xmlns:a16="http://schemas.microsoft.com/office/drawing/2014/main" id="{8E458FFA-04E6-478B-90D5-818B44F4AA00}"/>
              </a:ext>
            </a:extLst>
          </p:cNvPr>
          <p:cNvSpPr txBox="1">
            <a:spLocks/>
          </p:cNvSpPr>
          <p:nvPr/>
        </p:nvSpPr>
        <p:spPr>
          <a:xfrm>
            <a:off x="542867" y="6079890"/>
            <a:ext cx="11339546" cy="400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Xiaopeng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Zhao,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Zhenlin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An∗,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Qingrui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Pan, Lei Yang,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NeRF2: Neural Radio-Frequency Radiance Fields,”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ACM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MobiCom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‘23.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4E6ABE-71E2-48BA-9A73-1BB4DE3F9CED}"/>
              </a:ext>
            </a:extLst>
          </p:cNvPr>
          <p:cNvSpPr txBox="1"/>
          <p:nvPr/>
        </p:nvSpPr>
        <p:spPr>
          <a:xfrm>
            <a:off x="744411" y="1734614"/>
            <a:ext cx="10161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借鉴光学传播机制，利用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485ECC-479D-4959-A0A9-9B21AC2EEB00}"/>
              </a:ext>
            </a:extLst>
          </p:cNvPr>
          <p:cNvSpPr txBox="1"/>
          <p:nvPr/>
        </p:nvSpPr>
        <p:spPr>
          <a:xfrm>
            <a:off x="782711" y="2249953"/>
            <a:ext cx="6144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：无线电磁波的反射、绕射等情况与光不同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：无线电磁波不同径的相位不可忽略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：多径时延的建模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2789622-C981-4735-B7B1-70E155CD6C6A}"/>
              </a:ext>
            </a:extLst>
          </p:cNvPr>
          <p:cNvSpPr txBox="1"/>
          <p:nvPr/>
        </p:nvSpPr>
        <p:spPr>
          <a:xfrm>
            <a:off x="4795258" y="3116690"/>
            <a:ext cx="364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从接收机出发，往回溯源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A5FCF9F-4401-4B15-B037-582BE5F3B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278" y="1707326"/>
            <a:ext cx="3268125" cy="16772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88F50B-F0C1-4D44-AB39-975B7701F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261" y="5497571"/>
            <a:ext cx="3451420" cy="516362"/>
          </a:xfrm>
          <a:prstGeom prst="rect">
            <a:avLst/>
          </a:prstGeom>
        </p:spPr>
      </p:pic>
      <p:sp>
        <p:nvSpPr>
          <p:cNvPr id="28" name="标题 15">
            <a:extLst>
              <a:ext uri="{FF2B5EF4-FFF2-40B4-BE49-F238E27FC236}">
                <a16:creationId xmlns:a16="http://schemas.microsoft.com/office/drawing/2014/main" id="{D856372E-6185-45E6-8373-9B6602310EAB}"/>
              </a:ext>
            </a:extLst>
          </p:cNvPr>
          <p:cNvSpPr txBox="1">
            <a:spLocks/>
          </p:cNvSpPr>
          <p:nvPr/>
        </p:nvSpPr>
        <p:spPr>
          <a:xfrm>
            <a:off x="735395" y="5505624"/>
            <a:ext cx="6661191" cy="5163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FDD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系统上行</a:t>
            </a: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直接预测下行</a:t>
            </a: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endParaRPr lang="en-US" altLang="zh-CN" sz="20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897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学习电磁波的传播过程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21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918959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NeRF2: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RIS-enabled 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无线传播环境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5">
            <a:extLst>
              <a:ext uri="{FF2B5EF4-FFF2-40B4-BE49-F238E27FC236}">
                <a16:creationId xmlns:a16="http://schemas.microsoft.com/office/drawing/2014/main" id="{8E458FFA-04E6-478B-90D5-818B44F4AA00}"/>
              </a:ext>
            </a:extLst>
          </p:cNvPr>
          <p:cNvSpPr txBox="1">
            <a:spLocks/>
          </p:cNvSpPr>
          <p:nvPr/>
        </p:nvSpPr>
        <p:spPr>
          <a:xfrm>
            <a:off x="499780" y="6022441"/>
            <a:ext cx="11339546" cy="7757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Huiying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Yang,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Zihan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Chenhao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Wu,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Rujing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Xiong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Robert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Caiming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Qiu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Zenan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Ling, “R-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Neural Radiance Fields for Modeling RIS-enabled Wireless Environments”,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2024.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Chaozheng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Wen,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Jingwen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Tong,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Yingdong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Zehong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Lin, and Jun Zhang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WRF-GS: Wireless Radiation Field Reconstruction with 3D Gaussian Splatting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555C62B2-952E-4D4F-AC9A-F910A480D42C}"/>
              </a:ext>
            </a:extLst>
          </p:cNvPr>
          <p:cNvSpPr txBox="1">
            <a:spLocks/>
          </p:cNvSpPr>
          <p:nvPr/>
        </p:nvSpPr>
        <p:spPr>
          <a:xfrm>
            <a:off x="367697" y="1580602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 </a:t>
            </a: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guassion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splatting: 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高斯球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代替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，计算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并行化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F76812-9102-480F-8401-DDC71FFDBA98}"/>
              </a:ext>
            </a:extLst>
          </p:cNvPr>
          <p:cNvSpPr txBox="1"/>
          <p:nvPr/>
        </p:nvSpPr>
        <p:spPr>
          <a:xfrm>
            <a:off x="437508" y="4731308"/>
            <a:ext cx="11106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学习到的网络，是否只能用于</a:t>
            </a:r>
            <a:r>
              <a:rPr lang="zh-CN" altLang="en-US" sz="28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固定物理环境固定</a:t>
            </a:r>
            <a:r>
              <a:rPr lang="en-US" altLang="zh-CN" sz="28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</a:t>
            </a:r>
            <a:r>
              <a:rPr lang="zh-CN" altLang="en-US" sz="28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sz="28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28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zh-CN" altLang="en-US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5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2B769B-A2DC-4925-BA39-DC83E58D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1" y="2356564"/>
            <a:ext cx="10626509" cy="18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构建</a:t>
            </a:r>
            <a:r>
              <a:rPr lang="en-US" altLang="zh-CN" dirty="0"/>
              <a:t>CKM</a:t>
            </a:r>
            <a:r>
              <a:rPr lang="zh-CN" altLang="en-US" dirty="0"/>
              <a:t>的数据库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22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1022186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RadioMapSeer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dataset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城区环境</a:t>
            </a:r>
            <a:r>
              <a:rPr lang="en-US" altLang="zh-CN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pathloss</a:t>
            </a: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en-US" altLang="zh-CN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5">
            <a:extLst>
              <a:ext uri="{FF2B5EF4-FFF2-40B4-BE49-F238E27FC236}">
                <a16:creationId xmlns:a16="http://schemas.microsoft.com/office/drawing/2014/main" id="{8E458FFA-04E6-478B-90D5-818B44F4AA00}"/>
              </a:ext>
            </a:extLst>
          </p:cNvPr>
          <p:cNvSpPr txBox="1">
            <a:spLocks/>
          </p:cNvSpPr>
          <p:nvPr/>
        </p:nvSpPr>
        <p:spPr>
          <a:xfrm>
            <a:off x="396912" y="6025215"/>
            <a:ext cx="11442414" cy="1230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 Wu∗, 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Zijian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Wu∗, 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Yuelong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Qiu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∗, Shen Fu∗, Yong Zeng</a:t>
            </a:r>
            <a:r>
              <a:rPr lang="zh-CN" altLang="en-US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CKMImageNet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 Comprehensive Dataset to Enable Channel Knowledge Map Construction via Computer Vision</a:t>
            </a:r>
            <a:r>
              <a:rPr lang="zh-CN" altLang="en-US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2024.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Shuhang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Zhang, Shuai Jiang, 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Wanjie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Lin, Zheng Fang, 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Kangjun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Liu, 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Hongliang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Zhang, and 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Chen, “Generative AI on 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SpectrumNet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An Open Benchmark of Multiband 3D Radio Maps ,”</a:t>
            </a:r>
            <a:r>
              <a:rPr lang="en-US" altLang="zh-CN" sz="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en-US" altLang="zh-CN" sz="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2024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2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AF4365D7-BCB8-49F6-8DE1-54FDD199429C}"/>
              </a:ext>
            </a:extLst>
          </p:cNvPr>
          <p:cNvSpPr txBox="1">
            <a:spLocks/>
          </p:cNvSpPr>
          <p:nvPr/>
        </p:nvSpPr>
        <p:spPr>
          <a:xfrm>
            <a:off x="382722" y="1789122"/>
            <a:ext cx="4840370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CKMImageNet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dataset</a:t>
            </a: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5">
            <a:extLst>
              <a:ext uri="{FF2B5EF4-FFF2-40B4-BE49-F238E27FC236}">
                <a16:creationId xmlns:a16="http://schemas.microsoft.com/office/drawing/2014/main" id="{E5F206B5-D391-4B4C-93E4-2EC2BD27E24D}"/>
              </a:ext>
            </a:extLst>
          </p:cNvPr>
          <p:cNvSpPr txBox="1">
            <a:spLocks/>
          </p:cNvSpPr>
          <p:nvPr/>
        </p:nvSpPr>
        <p:spPr>
          <a:xfrm>
            <a:off x="5830823" y="1805651"/>
            <a:ext cx="4840370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SpectrumNet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3D dataset</a:t>
            </a: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1A83BF-DE52-4B8A-9DD1-C121CC9C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99" y="2478080"/>
            <a:ext cx="4968834" cy="34008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56ED8A-AF2B-4857-B33D-F112872A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485" y="2664892"/>
            <a:ext cx="5209136" cy="30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8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的构建问题讨论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23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82721" y="1022186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是否只有单基站场景的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是有意义的？才能获取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555C62B2-952E-4D4F-AC9A-F910A480D42C}"/>
              </a:ext>
            </a:extLst>
          </p:cNvPr>
          <p:cNvSpPr txBox="1">
            <a:spLocks/>
          </p:cNvSpPr>
          <p:nvPr/>
        </p:nvSpPr>
        <p:spPr>
          <a:xfrm>
            <a:off x="382720" y="2612810"/>
            <a:ext cx="11456605" cy="816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5">
            <a:extLst>
              <a:ext uri="{FF2B5EF4-FFF2-40B4-BE49-F238E27FC236}">
                <a16:creationId xmlns:a16="http://schemas.microsoft.com/office/drawing/2014/main" id="{F7B5313E-165A-466C-8AC1-A5C5ECA0BADB}"/>
              </a:ext>
            </a:extLst>
          </p:cNvPr>
          <p:cNvSpPr txBox="1">
            <a:spLocks/>
          </p:cNvSpPr>
          <p:nvPr/>
        </p:nvSpPr>
        <p:spPr>
          <a:xfrm>
            <a:off x="382720" y="2337109"/>
            <a:ext cx="11174944" cy="1525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现有研究多集中在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pathloss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地图构建上，而低开销的多天线系统设计更需要</a:t>
            </a: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AoA&amp;AoD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9794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42389" y="196273"/>
            <a:ext cx="2461029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汇报提纲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0251B6F-B755-4C4E-A695-08D27EA78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24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6D1CC1-6776-4C28-B435-CBDE8FC94CE3}"/>
              </a:ext>
            </a:extLst>
          </p:cNvPr>
          <p:cNvGrpSpPr/>
          <p:nvPr/>
        </p:nvGrpSpPr>
        <p:grpSpPr>
          <a:xfrm>
            <a:off x="3440624" y="1744640"/>
            <a:ext cx="6873443" cy="3332468"/>
            <a:chOff x="-2765213" y="2423583"/>
            <a:chExt cx="5639202" cy="26864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E165B5D-C5AB-4DE8-9E9A-694365BEBBC5}"/>
                </a:ext>
              </a:extLst>
            </p:cNvPr>
            <p:cNvGrpSpPr/>
            <p:nvPr/>
          </p:nvGrpSpPr>
          <p:grpSpPr>
            <a:xfrm>
              <a:off x="-2765213" y="2423583"/>
              <a:ext cx="5467870" cy="514774"/>
              <a:chOff x="-2765213" y="2423583"/>
              <a:chExt cx="5467870" cy="514774"/>
            </a:xfrm>
          </p:grpSpPr>
          <p:sp>
            <p:nvSpPr>
              <p:cNvPr id="35" name="菱形 34">
                <a:extLst>
                  <a:ext uri="{FF2B5EF4-FFF2-40B4-BE49-F238E27FC236}">
                    <a16:creationId xmlns:a16="http://schemas.microsoft.com/office/drawing/2014/main" id="{B8B7B72A-5DE9-44A4-B6F2-76C3663F0FC3}"/>
                  </a:ext>
                </a:extLst>
              </p:cNvPr>
              <p:cNvSpPr/>
              <p:nvPr/>
            </p:nvSpPr>
            <p:spPr>
              <a:xfrm>
                <a:off x="-2765213" y="2423583"/>
                <a:ext cx="514774" cy="514774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A9DA0F3-2055-4FBE-813E-84118C958604}"/>
                  </a:ext>
                </a:extLst>
              </p:cNvPr>
              <p:cNvSpPr txBox="1"/>
              <p:nvPr/>
            </p:nvSpPr>
            <p:spPr>
              <a:xfrm>
                <a:off x="-2057404" y="2441453"/>
                <a:ext cx="4760061" cy="446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dirty="0">
                    <a:solidFill>
                      <a:srgbClr val="2038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信道知识地图提出的背景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45E3F55-0C57-41B3-BEF8-0B40965996F7}"/>
                </a:ext>
              </a:extLst>
            </p:cNvPr>
            <p:cNvGrpSpPr/>
            <p:nvPr/>
          </p:nvGrpSpPr>
          <p:grpSpPr>
            <a:xfrm>
              <a:off x="-2765213" y="3147471"/>
              <a:ext cx="5459994" cy="514774"/>
              <a:chOff x="-2765213" y="3067037"/>
              <a:chExt cx="5459994" cy="514774"/>
            </a:xfrm>
          </p:grpSpPr>
          <p:sp>
            <p:nvSpPr>
              <p:cNvPr id="33" name="菱形 32">
                <a:extLst>
                  <a:ext uri="{FF2B5EF4-FFF2-40B4-BE49-F238E27FC236}">
                    <a16:creationId xmlns:a16="http://schemas.microsoft.com/office/drawing/2014/main" id="{3712EDB1-1D4B-4ABE-B347-18EB02D7810D}"/>
                  </a:ext>
                </a:extLst>
              </p:cNvPr>
              <p:cNvSpPr/>
              <p:nvPr/>
            </p:nvSpPr>
            <p:spPr>
              <a:xfrm>
                <a:off x="-2765213" y="3067037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5584A5B-1507-435F-BE63-D9019D6E6705}"/>
                  </a:ext>
                </a:extLst>
              </p:cNvPr>
              <p:cNvSpPr txBox="1"/>
              <p:nvPr/>
            </p:nvSpPr>
            <p:spPr>
              <a:xfrm>
                <a:off x="-2065279" y="3095735"/>
                <a:ext cx="4760060" cy="446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000" b="1" dirty="0">
                    <a:solidFill>
                      <a:srgbClr val="2038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信道知识地图的构建</a:t>
                </a:r>
                <a:endParaRPr lang="en-US" altLang="zh-CN" sz="3000" b="1" dirty="0">
                  <a:solidFill>
                    <a:srgbClr val="2038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0130E69-3240-4EA2-BE59-C1E5DA1E2509}"/>
                </a:ext>
              </a:extLst>
            </p:cNvPr>
            <p:cNvGrpSpPr/>
            <p:nvPr/>
          </p:nvGrpSpPr>
          <p:grpSpPr>
            <a:xfrm>
              <a:off x="-2765213" y="3871359"/>
              <a:ext cx="5639202" cy="514774"/>
              <a:chOff x="-2765213" y="3710491"/>
              <a:chExt cx="5639202" cy="514774"/>
            </a:xfrm>
          </p:grpSpPr>
          <p:sp>
            <p:nvSpPr>
              <p:cNvPr id="31" name="菱形 30">
                <a:extLst>
                  <a:ext uri="{FF2B5EF4-FFF2-40B4-BE49-F238E27FC236}">
                    <a16:creationId xmlns:a16="http://schemas.microsoft.com/office/drawing/2014/main" id="{F23DE959-79CB-461C-B259-C378BF82838F}"/>
                  </a:ext>
                </a:extLst>
              </p:cNvPr>
              <p:cNvSpPr/>
              <p:nvPr/>
            </p:nvSpPr>
            <p:spPr>
              <a:xfrm>
                <a:off x="-2765213" y="3710491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3394391-12AD-4D53-91AB-0CA105628FC8}"/>
                  </a:ext>
                </a:extLst>
              </p:cNvPr>
              <p:cNvSpPr txBox="1"/>
              <p:nvPr/>
            </p:nvSpPr>
            <p:spPr>
              <a:xfrm>
                <a:off x="-2065279" y="3756405"/>
                <a:ext cx="4939268" cy="446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信道知识地图在</a:t>
                </a:r>
                <a:r>
                  <a:rPr lang="en-US" altLang="zh-CN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PHY</a:t>
                </a:r>
                <a:r>
                  <a:rPr lang="zh-CN" altLang="en-US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层的应用</a:t>
                </a:r>
                <a:endParaRPr lang="en-US" altLang="zh-CN" sz="3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0FA2B56-D14F-450D-AAD4-072D1BD9DD57}"/>
                </a:ext>
              </a:extLst>
            </p:cNvPr>
            <p:cNvGrpSpPr/>
            <p:nvPr/>
          </p:nvGrpSpPr>
          <p:grpSpPr>
            <a:xfrm>
              <a:off x="-2765213" y="4595247"/>
              <a:ext cx="5099511" cy="514774"/>
              <a:chOff x="-2765213" y="4353945"/>
              <a:chExt cx="5099511" cy="514774"/>
            </a:xfrm>
          </p:grpSpPr>
          <p:sp>
            <p:nvSpPr>
              <p:cNvPr id="29" name="菱形 28">
                <a:extLst>
                  <a:ext uri="{FF2B5EF4-FFF2-40B4-BE49-F238E27FC236}">
                    <a16:creationId xmlns:a16="http://schemas.microsoft.com/office/drawing/2014/main" id="{6B2EF1E5-8B42-4C2A-A75B-59385371FEDE}"/>
                  </a:ext>
                </a:extLst>
              </p:cNvPr>
              <p:cNvSpPr/>
              <p:nvPr/>
            </p:nvSpPr>
            <p:spPr>
              <a:xfrm>
                <a:off x="-2765213" y="4353945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4B09DD-DC75-4AA9-B74C-809B627984C3}"/>
                  </a:ext>
                </a:extLst>
              </p:cNvPr>
              <p:cNvSpPr txBox="1"/>
              <p:nvPr/>
            </p:nvSpPr>
            <p:spPr>
              <a:xfrm>
                <a:off x="-2065280" y="4404754"/>
                <a:ext cx="4399578" cy="446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信道知识地图在</a:t>
                </a:r>
                <a:r>
                  <a:rPr lang="en-US" altLang="zh-CN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MAC</a:t>
                </a: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层的应用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9E6E5EE-AAFE-4BB5-86D5-B398C84A3D75}"/>
              </a:ext>
            </a:extLst>
          </p:cNvPr>
          <p:cNvGrpSpPr/>
          <p:nvPr/>
        </p:nvGrpSpPr>
        <p:grpSpPr>
          <a:xfrm>
            <a:off x="3440624" y="1744639"/>
            <a:ext cx="627442" cy="3332469"/>
            <a:chOff x="-2765213" y="2423583"/>
            <a:chExt cx="514774" cy="2686438"/>
          </a:xfrm>
        </p:grpSpPr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9F782E32-7C13-4D7F-864B-3D0BF8C46671}"/>
                </a:ext>
              </a:extLst>
            </p:cNvPr>
            <p:cNvSpPr/>
            <p:nvPr/>
          </p:nvSpPr>
          <p:spPr>
            <a:xfrm>
              <a:off x="-2765213" y="2423583"/>
              <a:ext cx="514774" cy="514774"/>
            </a:xfrm>
            <a:prstGeom prst="diamond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0796BB10-F56B-4BBD-9B1D-2323D691F43A}"/>
                </a:ext>
              </a:extLst>
            </p:cNvPr>
            <p:cNvSpPr/>
            <p:nvPr/>
          </p:nvSpPr>
          <p:spPr>
            <a:xfrm>
              <a:off x="-2765213" y="3147471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74174302-24DE-43D8-99FB-AD1D47146AB1}"/>
                </a:ext>
              </a:extLst>
            </p:cNvPr>
            <p:cNvSpPr/>
            <p:nvPr/>
          </p:nvSpPr>
          <p:spPr>
            <a:xfrm>
              <a:off x="-2765213" y="3871359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菱形 41">
              <a:extLst>
                <a:ext uri="{FF2B5EF4-FFF2-40B4-BE49-F238E27FC236}">
                  <a16:creationId xmlns:a16="http://schemas.microsoft.com/office/drawing/2014/main" id="{53E5D482-DAFC-4D75-9D52-7F97F0BF6991}"/>
                </a:ext>
              </a:extLst>
            </p:cNvPr>
            <p:cNvSpPr/>
            <p:nvPr/>
          </p:nvSpPr>
          <p:spPr>
            <a:xfrm>
              <a:off x="-2765213" y="4595247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3994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在</a:t>
            </a:r>
            <a:r>
              <a:rPr lang="en-US" altLang="zh-CN" dirty="0"/>
              <a:t>PHY</a:t>
            </a:r>
            <a:r>
              <a:rPr lang="zh-CN" altLang="en-US" dirty="0"/>
              <a:t>的应用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25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451480" y="931814"/>
            <a:ext cx="10889949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massive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点到点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通信场景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68AF2C-9D7F-4457-BE88-003F7E87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9" y="3949565"/>
            <a:ext cx="4884107" cy="19293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DE35F1-73E6-4E5F-B33F-B1FA15E300B8}"/>
              </a:ext>
            </a:extLst>
          </p:cNvPr>
          <p:cNvSpPr txBox="1"/>
          <p:nvPr/>
        </p:nvSpPr>
        <p:spPr>
          <a:xfrm>
            <a:off x="579280" y="3192450"/>
            <a:ext cx="5577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angle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 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大尺度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AOA&amp;AOD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信息（包含多径个数，每个径的</a:t>
            </a:r>
            <a:r>
              <a:rPr lang="en-US" altLang="zh-CN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AoA&amp;AoD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path gain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由少量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pilot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实时估计；构建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再做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E58866-BA18-49FD-88AF-2062A9FE5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8" y="1536844"/>
            <a:ext cx="4741153" cy="15852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77D141-21BA-4EF1-AA69-EC9FED70C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531" y="1855375"/>
            <a:ext cx="5446483" cy="9240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EFB5BCB-AC8C-40B7-A685-8BAE30B2F9A1}"/>
              </a:ext>
            </a:extLst>
          </p:cNvPr>
          <p:cNvSpPr txBox="1"/>
          <p:nvPr/>
        </p:nvSpPr>
        <p:spPr>
          <a:xfrm>
            <a:off x="6222867" y="3192450"/>
            <a:ext cx="557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 index map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：直接提供模拟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best beam index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；少量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pilot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估计等效数字信道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E031E2-535C-4F01-99A7-F0EC8505F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640" y="3949565"/>
            <a:ext cx="4216960" cy="2029369"/>
          </a:xfrm>
          <a:prstGeom prst="rect">
            <a:avLst/>
          </a:prstGeom>
        </p:spPr>
      </p:pic>
      <p:sp>
        <p:nvSpPr>
          <p:cNvPr id="17" name="标题 15">
            <a:extLst>
              <a:ext uri="{FF2B5EF4-FFF2-40B4-BE49-F238E27FC236}">
                <a16:creationId xmlns:a16="http://schemas.microsoft.com/office/drawing/2014/main" id="{BFA26B79-E66D-471C-9FAE-FC3635CAA152}"/>
              </a:ext>
            </a:extLst>
          </p:cNvPr>
          <p:cNvSpPr txBox="1">
            <a:spLocks/>
          </p:cNvSpPr>
          <p:nvPr/>
        </p:nvSpPr>
        <p:spPr>
          <a:xfrm>
            <a:off x="396912" y="6025215"/>
            <a:ext cx="11442414" cy="1230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 Wu , Yong Zeng , Shi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, and Rui Zhang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Environment-Aware Hybrid Beamforming by Leveraging Channel Knowledge Map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,” IEEE TRANSACTIONS ON WIRELESS COMMUNICATIONS, VOL. 23, NO. 5, MAY 2024.</a:t>
            </a:r>
            <a:endParaRPr lang="en-US" altLang="zh-CN" sz="1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179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在</a:t>
            </a:r>
            <a:r>
              <a:rPr lang="en-US" altLang="zh-CN" dirty="0"/>
              <a:t>PHY</a:t>
            </a:r>
            <a:r>
              <a:rPr lang="zh-CN" altLang="en-US" dirty="0"/>
              <a:t>的应用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26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96912" y="880779"/>
            <a:ext cx="10889949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massive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点到点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通信场景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E58866-BA18-49FD-88AF-2062A9FE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8" y="1536844"/>
            <a:ext cx="4741153" cy="1585254"/>
          </a:xfrm>
          <a:prstGeom prst="rect">
            <a:avLst/>
          </a:prstGeom>
        </p:spPr>
      </p:pic>
      <p:sp>
        <p:nvSpPr>
          <p:cNvPr id="17" name="标题 15">
            <a:extLst>
              <a:ext uri="{FF2B5EF4-FFF2-40B4-BE49-F238E27FC236}">
                <a16:creationId xmlns:a16="http://schemas.microsoft.com/office/drawing/2014/main" id="{BFA26B79-E66D-471C-9FAE-FC3635CAA152}"/>
              </a:ext>
            </a:extLst>
          </p:cNvPr>
          <p:cNvSpPr txBox="1">
            <a:spLocks/>
          </p:cNvSpPr>
          <p:nvPr/>
        </p:nvSpPr>
        <p:spPr>
          <a:xfrm>
            <a:off x="396912" y="6025215"/>
            <a:ext cx="11442414" cy="1230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 Wu , Yong Zeng , Shi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, and Rui Zhang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Environment-Aware Hybrid Beamforming by Leveraging Channel Knowledge Map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,” IEEE TRANSACTIONS ON WIRELESS COMMUNICATIONS, VOL. 23, NO. 5, MAY 2024.</a:t>
            </a:r>
            <a:endParaRPr lang="en-US" altLang="zh-CN" sz="1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FFB6A-365D-4167-BEDD-F6D18AA78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105" y="2329471"/>
            <a:ext cx="5368638" cy="6105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30FE86-DBF2-464C-8235-F547B182B7AD}"/>
              </a:ext>
            </a:extLst>
          </p:cNvPr>
          <p:cNvSpPr txBox="1"/>
          <p:nvPr/>
        </p:nvSpPr>
        <p:spPr>
          <a:xfrm>
            <a:off x="5770763" y="1859921"/>
            <a:ext cx="296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考虑导频开销的性能评估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EB2290E-4F52-446D-ACA4-8C38526AF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833" y="3122098"/>
            <a:ext cx="3474059" cy="28596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D74C73-F978-4911-A59D-6093A5F7F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577" y="3191207"/>
            <a:ext cx="3604938" cy="276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57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在</a:t>
            </a:r>
            <a:r>
              <a:rPr lang="en-US" altLang="zh-CN" dirty="0"/>
              <a:t>PHY</a:t>
            </a:r>
            <a:r>
              <a:rPr lang="zh-CN" altLang="en-US" dirty="0"/>
              <a:t>的应用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27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96912" y="880779"/>
            <a:ext cx="10889949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MIMO-OFDM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点到点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通信场景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5">
            <a:extLst>
              <a:ext uri="{FF2B5EF4-FFF2-40B4-BE49-F238E27FC236}">
                <a16:creationId xmlns:a16="http://schemas.microsoft.com/office/drawing/2014/main" id="{BFA26B79-E66D-471C-9FAE-FC3635CAA152}"/>
              </a:ext>
            </a:extLst>
          </p:cNvPr>
          <p:cNvSpPr txBox="1">
            <a:spLocks/>
          </p:cNvSpPr>
          <p:nvPr/>
        </p:nvSpPr>
        <p:spPr>
          <a:xfrm>
            <a:off x="4825734" y="5879427"/>
            <a:ext cx="7075828" cy="832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de-DE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 Wang, Bin Yang, Wei Zhang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Learning-Based Radio Map for MIMO-OFDM Downlink Precoding,” Journal of Communications and Information Networks, Vol.8, No.3, Sep. 2023.</a:t>
            </a:r>
            <a:endParaRPr lang="en-US" altLang="zh-CN" sz="1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0E4279-CF58-48B5-912A-044A9F92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50" y="2059788"/>
            <a:ext cx="4041846" cy="12272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34F095-8C43-4009-8208-BC5245A92407}"/>
              </a:ext>
            </a:extLst>
          </p:cNvPr>
          <p:cNvSpPr txBox="1"/>
          <p:nvPr/>
        </p:nvSpPr>
        <p:spPr>
          <a:xfrm>
            <a:off x="971849" y="1608578"/>
            <a:ext cx="3853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3864"/>
                </a:solidFill>
              </a:rPr>
              <a:t> 1. P </a:t>
            </a:r>
            <a:r>
              <a:rPr lang="zh-CN" altLang="en-US" sz="2000" b="1" dirty="0">
                <a:solidFill>
                  <a:srgbClr val="203864"/>
                </a:solidFill>
              </a:rPr>
              <a:t>到 高维</a:t>
            </a:r>
            <a:r>
              <a:rPr lang="en-US" altLang="zh-CN" sz="2000" b="1" dirty="0">
                <a:solidFill>
                  <a:srgbClr val="203864"/>
                </a:solidFill>
              </a:rPr>
              <a:t>CSI</a:t>
            </a:r>
            <a:endParaRPr lang="zh-CN" altLang="en-US" sz="2000" b="1" dirty="0">
              <a:solidFill>
                <a:srgbClr val="203864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3FD294-0419-4691-BF6B-5E23B030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04" y="2008688"/>
            <a:ext cx="5865646" cy="219600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B5F56CA-36D1-47B4-96D8-F08681A448FC}"/>
              </a:ext>
            </a:extLst>
          </p:cNvPr>
          <p:cNvSpPr txBox="1"/>
          <p:nvPr/>
        </p:nvSpPr>
        <p:spPr>
          <a:xfrm>
            <a:off x="5935620" y="1613365"/>
            <a:ext cx="3853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3864"/>
                </a:solidFill>
              </a:rPr>
              <a:t> 2. </a:t>
            </a:r>
            <a:r>
              <a:rPr lang="en-US" altLang="zh-CN" sz="2000" b="1" dirty="0" err="1">
                <a:solidFill>
                  <a:srgbClr val="203864"/>
                </a:solidFill>
              </a:rPr>
              <a:t>P+codebook</a:t>
            </a:r>
            <a:r>
              <a:rPr lang="en-US" altLang="zh-CN" sz="2000" b="1" dirty="0">
                <a:solidFill>
                  <a:srgbClr val="203864"/>
                </a:solidFill>
              </a:rPr>
              <a:t> </a:t>
            </a:r>
            <a:r>
              <a:rPr lang="zh-CN" altLang="en-US" sz="2000" b="1" dirty="0">
                <a:solidFill>
                  <a:srgbClr val="203864"/>
                </a:solidFill>
              </a:rPr>
              <a:t>到 速率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AA51FA-F39A-47CF-B697-5731C47F3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472" y="4204693"/>
            <a:ext cx="2670428" cy="160356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C51DA8F-6733-4DD4-8B46-69D857D3C2CF}"/>
              </a:ext>
            </a:extLst>
          </p:cNvPr>
          <p:cNvSpPr txBox="1"/>
          <p:nvPr/>
        </p:nvSpPr>
        <p:spPr>
          <a:xfrm>
            <a:off x="4719336" y="4535562"/>
            <a:ext cx="3853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203864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3. P </a:t>
            </a:r>
            <a:r>
              <a:rPr lang="zh-CN" altLang="en-US" sz="2000" b="1" dirty="0">
                <a:solidFill>
                  <a:srgbClr val="C00000"/>
                </a:solidFill>
              </a:rPr>
              <a:t>直接到 </a:t>
            </a:r>
            <a:r>
              <a:rPr lang="en-US" altLang="zh-CN" sz="2000" b="1" dirty="0">
                <a:solidFill>
                  <a:srgbClr val="C00000"/>
                </a:solidFill>
              </a:rPr>
              <a:t>precoding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E6FC1D3-0268-4537-9F04-DA6A12136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6" y="3429000"/>
            <a:ext cx="3913180" cy="30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在</a:t>
            </a:r>
            <a:r>
              <a:rPr lang="en-US" altLang="zh-CN" dirty="0"/>
              <a:t>PHY</a:t>
            </a:r>
            <a:r>
              <a:rPr lang="zh-CN" altLang="en-US" dirty="0"/>
              <a:t>的应用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28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96912" y="880779"/>
            <a:ext cx="10889949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massive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 </a:t>
            </a: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多点到点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通信场景：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用户单天线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5">
            <a:extLst>
              <a:ext uri="{FF2B5EF4-FFF2-40B4-BE49-F238E27FC236}">
                <a16:creationId xmlns:a16="http://schemas.microsoft.com/office/drawing/2014/main" id="{BFA26B79-E66D-471C-9FAE-FC3635CAA152}"/>
              </a:ext>
            </a:extLst>
          </p:cNvPr>
          <p:cNvSpPr txBox="1">
            <a:spLocks/>
          </p:cNvSpPr>
          <p:nvPr/>
        </p:nvSpPr>
        <p:spPr>
          <a:xfrm>
            <a:off x="786223" y="5994262"/>
            <a:ext cx="10766941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 Wu , Yong Zeng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Environment-Aware Coordinated Multi-Point </a:t>
            </a:r>
            <a:r>
              <a:rPr lang="en-US" altLang="zh-CN" sz="12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Beam Alignment via Channel Knowledge Map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,” ICC 2023.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de-DE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 Yang∗, Wei Wang†, Wei Zhang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，“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Cell-Free Massive MIMO Beamforming Based on Radio Map</a:t>
            </a:r>
            <a:r>
              <a:rPr lang="zh-CN" altLang="en-US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，”</a:t>
            </a:r>
            <a:r>
              <a:rPr lang="en-US" altLang="zh-CN" sz="12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ICC 2024.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30FE86-DBF2-464C-8235-F547B182B7AD}"/>
              </a:ext>
            </a:extLst>
          </p:cNvPr>
          <p:cNvSpPr txBox="1"/>
          <p:nvPr/>
        </p:nvSpPr>
        <p:spPr>
          <a:xfrm>
            <a:off x="5024627" y="3532387"/>
            <a:ext cx="535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把多基站联合优化问题拆成单基站优化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9D614F-07FD-4E9C-8DB5-E2DEDF61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40" y="1611029"/>
            <a:ext cx="2990764" cy="2290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0BD7F5-C19C-4D99-8512-9986C1A63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833" y="3918645"/>
            <a:ext cx="2453069" cy="995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C20FBB-C704-46C8-836A-822ECA5E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984" y="3952925"/>
            <a:ext cx="2840630" cy="9807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CACE42F-2199-4337-BBEF-BECDF3F25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614" y="3952925"/>
            <a:ext cx="2067213" cy="933580"/>
          </a:xfrm>
          <a:prstGeom prst="rect">
            <a:avLst/>
          </a:prstGeom>
        </p:spPr>
      </p:pic>
      <p:sp>
        <p:nvSpPr>
          <p:cNvPr id="20" name="箭头: 下 19">
            <a:extLst>
              <a:ext uri="{FF2B5EF4-FFF2-40B4-BE49-F238E27FC236}">
                <a16:creationId xmlns:a16="http://schemas.microsoft.com/office/drawing/2014/main" id="{80BA7614-D01C-45F7-888B-AD7D1D7C4827}"/>
              </a:ext>
            </a:extLst>
          </p:cNvPr>
          <p:cNvSpPr/>
          <p:nvPr/>
        </p:nvSpPr>
        <p:spPr>
          <a:xfrm rot="16200000">
            <a:off x="6212833" y="4230736"/>
            <a:ext cx="268096" cy="365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27D499E1-F51C-4CFB-A20D-187D22F77F1F}"/>
              </a:ext>
            </a:extLst>
          </p:cNvPr>
          <p:cNvSpPr/>
          <p:nvPr/>
        </p:nvSpPr>
        <p:spPr>
          <a:xfrm>
            <a:off x="8956972" y="4252700"/>
            <a:ext cx="410684" cy="2322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051DAA4-7111-4818-B6D0-EBDE930438EA}"/>
              </a:ext>
            </a:extLst>
          </p:cNvPr>
          <p:cNvSpPr txBox="1"/>
          <p:nvPr/>
        </p:nvSpPr>
        <p:spPr>
          <a:xfrm>
            <a:off x="757604" y="4063330"/>
            <a:ext cx="306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单基站根据各自的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angle 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，选择最优的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BF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B448E79-A382-4002-A13D-C61141FD7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206" y="1502802"/>
            <a:ext cx="2807694" cy="201444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BE7E118-5697-473D-B4E5-C754BA099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354" y="1551839"/>
            <a:ext cx="2757774" cy="1934741"/>
          </a:xfrm>
          <a:prstGeom prst="rect">
            <a:avLst/>
          </a:prstGeom>
        </p:spPr>
      </p:pic>
      <p:sp>
        <p:nvSpPr>
          <p:cNvPr id="16" name="标题 15">
            <a:extLst>
              <a:ext uri="{FF2B5EF4-FFF2-40B4-BE49-F238E27FC236}">
                <a16:creationId xmlns:a16="http://schemas.microsoft.com/office/drawing/2014/main" id="{DCCB58CB-A373-40F8-BBF9-9C095CF3B1D4}"/>
              </a:ext>
            </a:extLst>
          </p:cNvPr>
          <p:cNvSpPr txBox="1">
            <a:spLocks/>
          </p:cNvSpPr>
          <p:nvPr/>
        </p:nvSpPr>
        <p:spPr>
          <a:xfrm>
            <a:off x="497878" y="4907641"/>
            <a:ext cx="10889949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massive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 Cell-free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多点到点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通信场景：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用户多天线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03C283-A2F8-41CF-B706-16BDF74BE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506" y="5423938"/>
            <a:ext cx="1627183" cy="5494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F84F1A-D608-4B2D-B451-974206208709}"/>
              </a:ext>
            </a:extLst>
          </p:cNvPr>
          <p:cNvSpPr txBox="1"/>
          <p:nvPr/>
        </p:nvSpPr>
        <p:spPr>
          <a:xfrm>
            <a:off x="3124930" y="5536443"/>
            <a:ext cx="369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位置直接到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STBC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precoding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994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在</a:t>
            </a:r>
            <a:r>
              <a:rPr lang="en-US" altLang="zh-CN" dirty="0"/>
              <a:t>PHY</a:t>
            </a:r>
            <a:r>
              <a:rPr lang="zh-CN" altLang="en-US" dirty="0"/>
              <a:t>的应用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29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96912" y="880779"/>
            <a:ext cx="10889949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 MISO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点到点动态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通信场景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5">
            <a:extLst>
              <a:ext uri="{FF2B5EF4-FFF2-40B4-BE49-F238E27FC236}">
                <a16:creationId xmlns:a16="http://schemas.microsoft.com/office/drawing/2014/main" id="{BFA26B79-E66D-471C-9FAE-FC3635CAA152}"/>
              </a:ext>
            </a:extLst>
          </p:cNvPr>
          <p:cNvSpPr txBox="1">
            <a:spLocks/>
          </p:cNvSpPr>
          <p:nvPr/>
        </p:nvSpPr>
        <p:spPr>
          <a:xfrm>
            <a:off x="497242" y="5919261"/>
            <a:ext cx="10798565" cy="6328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 Wu 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Yuelong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Qiu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Yong Zeng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Fuxi Wen 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Environment-Aware Channel Estimation via Integrating Channel Knowledge Map and Dynamic Sensing Information,” IEEE Wireless Communications Letters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early access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Yuanshuai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Zheng, Mu Jia, and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Junting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Chen“Discovering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CSI Evolution using Radio Map for Massive MIMO Channel Estimation,” ICC 2024.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8F26581-2E2C-40BA-BDBA-749672E7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76" y="1611028"/>
            <a:ext cx="2628302" cy="256772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23DF3D2-B6DF-4C01-9861-87FC95AB7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23" y="1911436"/>
            <a:ext cx="2464982" cy="89589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2BEBC18-5270-473A-90C9-8CAD46C40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075" y="3161666"/>
            <a:ext cx="3072241" cy="1190087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3ABBA1D-3035-43C7-AA34-D999BF08A64D}"/>
              </a:ext>
            </a:extLst>
          </p:cNvPr>
          <p:cNvSpPr txBox="1"/>
          <p:nvPr/>
        </p:nvSpPr>
        <p:spPr>
          <a:xfrm>
            <a:off x="4390625" y="1611028"/>
            <a:ext cx="262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CKM</a:t>
            </a:r>
            <a:r>
              <a:rPr lang="zh-CN" altLang="en-US" b="1" dirty="0"/>
              <a:t>存储静态</a:t>
            </a:r>
            <a:r>
              <a:rPr lang="en-US" altLang="zh-CN" b="1" dirty="0" err="1"/>
              <a:t>AoD</a:t>
            </a:r>
            <a:r>
              <a:rPr lang="zh-CN" altLang="en-US" b="1" dirty="0"/>
              <a:t>信息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55B55D-83DD-46C3-BF47-C92A1DA3672B}"/>
              </a:ext>
            </a:extLst>
          </p:cNvPr>
          <p:cNvSpPr txBox="1"/>
          <p:nvPr/>
        </p:nvSpPr>
        <p:spPr>
          <a:xfrm>
            <a:off x="4178892" y="2878584"/>
            <a:ext cx="303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动态</a:t>
            </a:r>
            <a:r>
              <a:rPr lang="en-US" altLang="zh-CN" b="1" dirty="0" err="1"/>
              <a:t>AoD</a:t>
            </a:r>
            <a:r>
              <a:rPr lang="zh-CN" altLang="en-US" b="1" dirty="0"/>
              <a:t>信息根据位置预测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7EDBE82-F9D1-45A6-A43D-68745A050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012" y="1644031"/>
            <a:ext cx="3647773" cy="2717219"/>
          </a:xfrm>
          <a:prstGeom prst="rect">
            <a:avLst/>
          </a:prstGeom>
        </p:spPr>
      </p:pic>
      <p:sp>
        <p:nvSpPr>
          <p:cNvPr id="36" name="标题 15">
            <a:extLst>
              <a:ext uri="{FF2B5EF4-FFF2-40B4-BE49-F238E27FC236}">
                <a16:creationId xmlns:a16="http://schemas.microsoft.com/office/drawing/2014/main" id="{8ADE700E-07CC-47D6-A831-E478F196DFBC}"/>
              </a:ext>
            </a:extLst>
          </p:cNvPr>
          <p:cNvSpPr txBox="1">
            <a:spLocks/>
          </p:cNvSpPr>
          <p:nvPr/>
        </p:nvSpPr>
        <p:spPr>
          <a:xfrm>
            <a:off x="396912" y="4461832"/>
            <a:ext cx="6315071" cy="9377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b="1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massive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点到点动态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通信场景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274A5EB-3D8A-4A47-9D9C-AF98BA7B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476" y="4506672"/>
            <a:ext cx="4852126" cy="141459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D9395590-CC34-4AB8-8068-4DA1B7E1D951}"/>
              </a:ext>
            </a:extLst>
          </p:cNvPr>
          <p:cNvSpPr txBox="1"/>
          <p:nvPr/>
        </p:nvSpPr>
        <p:spPr>
          <a:xfrm>
            <a:off x="473706" y="5401674"/>
            <a:ext cx="582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Moving scatter/user:</a:t>
            </a:r>
            <a:r>
              <a:rPr lang="zh-CN" altLang="en-US" b="1" dirty="0"/>
              <a:t> </a:t>
            </a:r>
            <a:r>
              <a:rPr lang="en-US" altLang="zh-CN" b="1" dirty="0"/>
              <a:t>Gauss-Markov</a:t>
            </a:r>
            <a:r>
              <a:rPr lang="zh-CN" altLang="en-US" b="1" dirty="0"/>
              <a:t> </a:t>
            </a:r>
            <a:r>
              <a:rPr lang="en-US" altLang="zh-CN" b="1" dirty="0"/>
              <a:t>mobility model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1935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6642100" cy="730249"/>
          </a:xfrm>
        </p:spPr>
        <p:txBody>
          <a:bodyPr/>
          <a:lstStyle/>
          <a:p>
            <a:r>
              <a:rPr lang="zh-CN" altLang="en-US" dirty="0"/>
              <a:t>亟需设计低开销的无线通信系统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3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9B2B44F7-5779-4069-9CB4-3F95478701A5}"/>
              </a:ext>
            </a:extLst>
          </p:cNvPr>
          <p:cNvSpPr/>
          <p:nvPr/>
        </p:nvSpPr>
        <p:spPr>
          <a:xfrm rot="5400000">
            <a:off x="5324607" y="3030278"/>
            <a:ext cx="530984" cy="516968"/>
          </a:xfrm>
          <a:prstGeom prst="rightArrow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5">
            <a:extLst>
              <a:ext uri="{FF2B5EF4-FFF2-40B4-BE49-F238E27FC236}">
                <a16:creationId xmlns:a16="http://schemas.microsoft.com/office/drawing/2014/main" id="{14556813-2D93-41B0-B0D5-3501C6C57A0D}"/>
              </a:ext>
            </a:extLst>
          </p:cNvPr>
          <p:cNvSpPr txBox="1">
            <a:spLocks/>
          </p:cNvSpPr>
          <p:nvPr/>
        </p:nvSpPr>
        <p:spPr>
          <a:xfrm>
            <a:off x="403609" y="1105326"/>
            <a:ext cx="10889949" cy="203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6G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网络发展趋势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更多的天线数目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e.g., Massive MIMO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、智能反射面、全息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、流态天线（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liquid antenna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：天线的位置按需调整）、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6D antenna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（天线的角度和位置按需调整）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更高的节点密度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，包括基站密度→多基站协作（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Cell-free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Multi-AP cooperation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451483" y="3587763"/>
            <a:ext cx="10889949" cy="203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获取难度增加、导频开销加大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更多的天线数目 → 点到点通信导频随天线数目线性增加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更高的基站密度 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 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多基站协作场景，获取所有信道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难度大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标题 15">
            <a:extLst>
              <a:ext uri="{FF2B5EF4-FFF2-40B4-BE49-F238E27FC236}">
                <a16:creationId xmlns:a16="http://schemas.microsoft.com/office/drawing/2014/main" id="{6D2554B7-68CB-4440-8277-095F767F46C2}"/>
              </a:ext>
            </a:extLst>
          </p:cNvPr>
          <p:cNvSpPr txBox="1">
            <a:spLocks/>
          </p:cNvSpPr>
          <p:nvPr/>
        </p:nvSpPr>
        <p:spPr>
          <a:xfrm>
            <a:off x="2853979" y="5402629"/>
            <a:ext cx="6878876" cy="700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如何设计低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无导频开销的通信系统</a:t>
            </a:r>
            <a:r>
              <a:rPr lang="zh-CN" altLang="en-US" sz="3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在</a:t>
            </a:r>
            <a:r>
              <a:rPr lang="en-US" altLang="zh-CN" dirty="0"/>
              <a:t>PHY</a:t>
            </a:r>
            <a:r>
              <a:rPr lang="zh-CN" altLang="en-US" dirty="0"/>
              <a:t>的应用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30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96912" y="880779"/>
            <a:ext cx="10889949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MIMO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点到点存在定位误差的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通信场景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5">
            <a:extLst>
              <a:ext uri="{FF2B5EF4-FFF2-40B4-BE49-F238E27FC236}">
                <a16:creationId xmlns:a16="http://schemas.microsoft.com/office/drawing/2014/main" id="{BFA26B79-E66D-471C-9FAE-FC3635CAA152}"/>
              </a:ext>
            </a:extLst>
          </p:cNvPr>
          <p:cNvSpPr txBox="1">
            <a:spLocks/>
          </p:cNvSpPr>
          <p:nvPr/>
        </p:nvSpPr>
        <p:spPr>
          <a:xfrm>
            <a:off x="547502" y="6050459"/>
            <a:ext cx="10798565" cy="1031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Xianling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Wang, Yi Shi,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Tianci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Wang,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Yingyujiao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Huang,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Zeyu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Hu, Lin Chen, </a:t>
            </a:r>
            <a:r>
              <a:rPr lang="en-US" altLang="zh-CN" sz="1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Zhiyuan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Jiang,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Knowledge Map Aided Channel Prediction with Measurements-Based Evaluation,” IEEE Transactions on Communications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early access</a:t>
            </a:r>
            <a:r>
              <a:rPr lang="zh-CN" altLang="en-US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0EADC0-7E4C-495F-94BF-5360016F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50" y="1677819"/>
            <a:ext cx="3818748" cy="21425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67BB80-5863-45A7-B681-ADC2C39E4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405" y="1611028"/>
            <a:ext cx="3927475" cy="227158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17DAD9-6A8A-49E0-A56C-7D447D758CAD}"/>
              </a:ext>
            </a:extLst>
          </p:cNvPr>
          <p:cNvSpPr txBox="1"/>
          <p:nvPr/>
        </p:nvSpPr>
        <p:spPr>
          <a:xfrm>
            <a:off x="9014587" y="2238558"/>
            <a:ext cx="233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把</a:t>
            </a:r>
            <a:r>
              <a:rPr lang="en-US" altLang="zh-CN" b="1" dirty="0"/>
              <a:t>scatters</a:t>
            </a:r>
            <a:r>
              <a:rPr lang="zh-CN" altLang="en-US" b="1" dirty="0"/>
              <a:t>分为公部分和特有部分，对</a:t>
            </a:r>
            <a:endParaRPr lang="en-US" altLang="zh-CN" b="1" dirty="0"/>
          </a:p>
          <a:p>
            <a:r>
              <a:rPr lang="zh-CN" altLang="en-US" b="1" dirty="0"/>
              <a:t>定位误差进行建模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4CBB8D-0D9F-4922-A76F-4449B0C80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79" y="3905402"/>
            <a:ext cx="5428950" cy="1862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367CCC-75B2-4439-B8ED-DCCC37563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916" y="3792091"/>
            <a:ext cx="2995778" cy="231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05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在</a:t>
            </a:r>
            <a:r>
              <a:rPr lang="en-US" altLang="zh-CN" dirty="0"/>
              <a:t>PHY</a:t>
            </a:r>
            <a:r>
              <a:rPr lang="zh-CN" altLang="en-US" dirty="0"/>
              <a:t>中应用的总结与讨论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401871" y="1141870"/>
            <a:ext cx="11456605" cy="2372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核心目的：降低系统的导频开销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当前研究主要集中在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点到点静态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通信场景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开始研究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多基站协作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场景（空间扩展）、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动态时变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场景（时间扩展）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56D8EF-FE92-435F-8E6B-45FDAD8F1A08}"/>
              </a:ext>
            </a:extLst>
          </p:cNvPr>
          <p:cNvSpPr txBox="1"/>
          <p:nvPr/>
        </p:nvSpPr>
        <p:spPr>
          <a:xfrm>
            <a:off x="1077968" y="4470461"/>
            <a:ext cx="4102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点到点通信场景的方案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2BF804-8587-45CD-AAC6-8DCC7F17A458}"/>
              </a:ext>
            </a:extLst>
          </p:cNvPr>
          <p:cNvSpPr txBox="1"/>
          <p:nvPr/>
        </p:nvSpPr>
        <p:spPr>
          <a:xfrm>
            <a:off x="6395214" y="3781270"/>
            <a:ext cx="4102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点到多点通信场景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多点到点通信场景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多点到多点干扰信道场景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多点到多点联合传输场景</a:t>
            </a: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25ED3A63-28AD-421E-BE19-18FE40B605DE}"/>
              </a:ext>
            </a:extLst>
          </p:cNvPr>
          <p:cNvSpPr/>
          <p:nvPr/>
        </p:nvSpPr>
        <p:spPr>
          <a:xfrm rot="16200000">
            <a:off x="5448002" y="4345682"/>
            <a:ext cx="523220" cy="772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DB6203-E213-4569-9F63-0F35EA14351A}"/>
              </a:ext>
            </a:extLst>
          </p:cNvPr>
          <p:cNvSpPr txBox="1"/>
          <p:nvPr/>
        </p:nvSpPr>
        <p:spPr>
          <a:xfrm>
            <a:off x="5397828" y="3652813"/>
            <a:ext cx="84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0723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16" y="217523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在</a:t>
            </a:r>
            <a:r>
              <a:rPr lang="en-US" altLang="zh-CN" dirty="0"/>
              <a:t>PHY</a:t>
            </a:r>
            <a:r>
              <a:rPr lang="zh-CN" altLang="en-US" dirty="0"/>
              <a:t>中应用的总结与讨论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706589-2EC5-4802-BE71-6748C7F13563}"/>
              </a:ext>
            </a:extLst>
          </p:cNvPr>
          <p:cNvSpPr/>
          <p:nvPr/>
        </p:nvSpPr>
        <p:spPr>
          <a:xfrm>
            <a:off x="656561" y="1304223"/>
            <a:ext cx="181057" cy="174504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73CD94-99C0-4522-A6F3-5185C21AEC86}"/>
              </a:ext>
            </a:extLst>
          </p:cNvPr>
          <p:cNvSpPr txBox="1"/>
          <p:nvPr/>
        </p:nvSpPr>
        <p:spPr>
          <a:xfrm>
            <a:off x="893459" y="1191420"/>
            <a:ext cx="8732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基于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CKM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的点到点通信能否应用到其他场景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39F9AE-7188-4AA5-9F46-D1B089595367}"/>
              </a:ext>
            </a:extLst>
          </p:cNvPr>
          <p:cNvSpPr txBox="1"/>
          <p:nvPr/>
        </p:nvSpPr>
        <p:spPr>
          <a:xfrm>
            <a:off x="4811313" y="1887788"/>
            <a:ext cx="609282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时分多址：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需要实时更新，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提供基站和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不同位置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用户之间的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频分多址：相干时间块内，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不仅需要提供和空间相关的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还需要额外提供不同频率的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4D5681-5889-493F-894B-0989B80AB972}"/>
              </a:ext>
            </a:extLst>
          </p:cNvPr>
          <p:cNvSpPr/>
          <p:nvPr/>
        </p:nvSpPr>
        <p:spPr>
          <a:xfrm>
            <a:off x="3542030" y="1758563"/>
            <a:ext cx="7429500" cy="714917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DBD801-A48A-4FA3-9A3A-39B390D4C5C8}"/>
              </a:ext>
            </a:extLst>
          </p:cNvPr>
          <p:cNvSpPr/>
          <p:nvPr/>
        </p:nvSpPr>
        <p:spPr>
          <a:xfrm>
            <a:off x="3542030" y="3410333"/>
            <a:ext cx="7429500" cy="585636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3C8323-FC44-4014-B36E-154E81AEACAE}"/>
              </a:ext>
            </a:extLst>
          </p:cNvPr>
          <p:cNvSpPr txBox="1"/>
          <p:nvPr/>
        </p:nvSpPr>
        <p:spPr>
          <a:xfrm>
            <a:off x="4764562" y="4150093"/>
            <a:ext cx="62069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时分多址：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需要实时更新，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提供基站和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不同位置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用户之间的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每个基站都有一个对应的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频分多址：相干时间块内，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不仅提供基站和不同位置用户之间的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信息，还需要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额外提供不同频率的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，每个基站都有一个对应的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378E07-A427-4793-9840-3B34D81456D0}"/>
              </a:ext>
            </a:extLst>
          </p:cNvPr>
          <p:cNvSpPr/>
          <p:nvPr/>
        </p:nvSpPr>
        <p:spPr>
          <a:xfrm>
            <a:off x="3542030" y="4099763"/>
            <a:ext cx="7429500" cy="831396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6F1C2A3-75F5-4E1B-9466-14EB3BC04417}"/>
              </a:ext>
            </a:extLst>
          </p:cNvPr>
          <p:cNvSpPr txBox="1"/>
          <p:nvPr/>
        </p:nvSpPr>
        <p:spPr>
          <a:xfrm>
            <a:off x="4764562" y="3569898"/>
            <a:ext cx="58578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同时同频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提供和用户之间的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每个基站都有一个对应的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1AC079-E1FB-45CE-8891-DF5824684343}"/>
              </a:ext>
            </a:extLst>
          </p:cNvPr>
          <p:cNvSpPr/>
          <p:nvPr/>
        </p:nvSpPr>
        <p:spPr>
          <a:xfrm>
            <a:off x="3622686" y="1879509"/>
            <a:ext cx="1141876" cy="47705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单基站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974FEC-EE34-4E35-88EA-669BE3434130}"/>
              </a:ext>
            </a:extLst>
          </p:cNvPr>
          <p:cNvSpPr/>
          <p:nvPr/>
        </p:nvSpPr>
        <p:spPr>
          <a:xfrm>
            <a:off x="3622686" y="4276934"/>
            <a:ext cx="1141876" cy="47705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多基站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79587A3-51B5-4A87-ADC1-49A7B2C5617E}"/>
              </a:ext>
            </a:extLst>
          </p:cNvPr>
          <p:cNvSpPr/>
          <p:nvPr/>
        </p:nvSpPr>
        <p:spPr>
          <a:xfrm>
            <a:off x="3622686" y="3463144"/>
            <a:ext cx="1141876" cy="47705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多基站协同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F98E3D-B858-4BFB-8DE8-103710E7D354}"/>
              </a:ext>
            </a:extLst>
          </p:cNvPr>
          <p:cNvSpPr/>
          <p:nvPr/>
        </p:nvSpPr>
        <p:spPr>
          <a:xfrm>
            <a:off x="3622686" y="2686135"/>
            <a:ext cx="1141876" cy="47705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单基站波束赋形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8D4E9C-EF65-4844-AEFA-177C9D6AB35D}"/>
              </a:ext>
            </a:extLst>
          </p:cNvPr>
          <p:cNvSpPr/>
          <p:nvPr/>
        </p:nvSpPr>
        <p:spPr>
          <a:xfrm>
            <a:off x="3542030" y="2574650"/>
            <a:ext cx="7429500" cy="70002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4187FE-371F-4424-9FC5-A967B2A67D9F}"/>
              </a:ext>
            </a:extLst>
          </p:cNvPr>
          <p:cNvSpPr txBox="1"/>
          <p:nvPr/>
        </p:nvSpPr>
        <p:spPr>
          <a:xfrm>
            <a:off x="4743924" y="2705543"/>
            <a:ext cx="622760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时分多址：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需要实时更新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提供基站和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不同位置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用户之间的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频分多址：相干时间块内，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不仅需要提供和空间相关的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信息，还需要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额外提供不同频率的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BA6580B-3B0D-41CB-AEF0-6CD77EB29593}"/>
              </a:ext>
            </a:extLst>
          </p:cNvPr>
          <p:cNvSpPr/>
          <p:nvPr/>
        </p:nvSpPr>
        <p:spPr>
          <a:xfrm>
            <a:off x="3622686" y="5255153"/>
            <a:ext cx="1141876" cy="47705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多基站波束赋形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972FFC-7769-43D6-9F59-AE2421B6CB06}"/>
              </a:ext>
            </a:extLst>
          </p:cNvPr>
          <p:cNvSpPr/>
          <p:nvPr/>
        </p:nvSpPr>
        <p:spPr>
          <a:xfrm>
            <a:off x="3542030" y="5059030"/>
            <a:ext cx="7429500" cy="86930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EB428A-9D4C-4BF5-97A6-83AA109AA2B1}"/>
              </a:ext>
            </a:extLst>
          </p:cNvPr>
          <p:cNvSpPr txBox="1"/>
          <p:nvPr/>
        </p:nvSpPr>
        <p:spPr>
          <a:xfrm>
            <a:off x="4733607" y="5158891"/>
            <a:ext cx="62276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时分多址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CKM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需要实时更新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提供基站和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不同位置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用户之间的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每个基站都有一个对应的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频分多址：相干时间块内，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不仅提供基站和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不同位置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用户之间的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信息，还需要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额外提供不同频率的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每个基站都有一个对应的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endParaRPr lang="zh-CN" altLang="en-US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2BA51F-165D-4F0B-B3F9-6037703B2964}"/>
              </a:ext>
            </a:extLst>
          </p:cNvPr>
          <p:cNvSpPr/>
          <p:nvPr/>
        </p:nvSpPr>
        <p:spPr>
          <a:xfrm>
            <a:off x="3474638" y="1687792"/>
            <a:ext cx="8300880" cy="1660056"/>
          </a:xfrm>
          <a:prstGeom prst="rect">
            <a:avLst/>
          </a:prstGeom>
          <a:noFill/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1F8B966-06A1-4BDD-91BF-274CAA935282}"/>
              </a:ext>
            </a:extLst>
          </p:cNvPr>
          <p:cNvSpPr/>
          <p:nvPr/>
        </p:nvSpPr>
        <p:spPr>
          <a:xfrm>
            <a:off x="11038922" y="1758563"/>
            <a:ext cx="694931" cy="151611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点到多点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18B1DDD-4658-498E-A24E-19856FF899A3}"/>
              </a:ext>
            </a:extLst>
          </p:cNvPr>
          <p:cNvSpPr/>
          <p:nvPr/>
        </p:nvSpPr>
        <p:spPr>
          <a:xfrm>
            <a:off x="3474638" y="3374536"/>
            <a:ext cx="8300880" cy="667240"/>
          </a:xfrm>
          <a:prstGeom prst="rect">
            <a:avLst/>
          </a:prstGeom>
          <a:noFill/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66D28E-FE31-4231-863C-259E649BBFED}"/>
              </a:ext>
            </a:extLst>
          </p:cNvPr>
          <p:cNvSpPr/>
          <p:nvPr/>
        </p:nvSpPr>
        <p:spPr>
          <a:xfrm>
            <a:off x="11038922" y="3410333"/>
            <a:ext cx="694931" cy="5856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多点到点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1CBC18-A133-4107-A0A8-E8F30CA9DF94}"/>
              </a:ext>
            </a:extLst>
          </p:cNvPr>
          <p:cNvSpPr/>
          <p:nvPr/>
        </p:nvSpPr>
        <p:spPr>
          <a:xfrm>
            <a:off x="3474638" y="4067613"/>
            <a:ext cx="8300880" cy="1921358"/>
          </a:xfrm>
          <a:prstGeom prst="rect">
            <a:avLst/>
          </a:prstGeom>
          <a:noFill/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438030-5153-4FE1-9C53-974BEF41D440}"/>
              </a:ext>
            </a:extLst>
          </p:cNvPr>
          <p:cNvSpPr/>
          <p:nvPr/>
        </p:nvSpPr>
        <p:spPr>
          <a:xfrm>
            <a:off x="11038921" y="4099763"/>
            <a:ext cx="694931" cy="182856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多点到多点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B3D9115-0FBE-4E30-B4B3-22CB86AA4B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3" y="1681750"/>
            <a:ext cx="2641147" cy="148143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E0CF8A7-9E56-4B0F-9DAA-B4702E476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93" y="4276934"/>
            <a:ext cx="2641147" cy="171203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EBF1E83-924F-45C6-8491-91ADE77EF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92" y="3163680"/>
            <a:ext cx="2641147" cy="101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18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42389" y="196273"/>
            <a:ext cx="2461029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汇报提纲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0251B6F-B755-4C4E-A695-08D27EA78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33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6D1CC1-6776-4C28-B435-CBDE8FC94CE3}"/>
              </a:ext>
            </a:extLst>
          </p:cNvPr>
          <p:cNvGrpSpPr/>
          <p:nvPr/>
        </p:nvGrpSpPr>
        <p:grpSpPr>
          <a:xfrm>
            <a:off x="3440624" y="1744640"/>
            <a:ext cx="6873443" cy="3332468"/>
            <a:chOff x="-2765213" y="2423583"/>
            <a:chExt cx="5639202" cy="268643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E165B5D-C5AB-4DE8-9E9A-694365BEBBC5}"/>
                </a:ext>
              </a:extLst>
            </p:cNvPr>
            <p:cNvGrpSpPr/>
            <p:nvPr/>
          </p:nvGrpSpPr>
          <p:grpSpPr>
            <a:xfrm>
              <a:off x="-2765213" y="2423583"/>
              <a:ext cx="5467870" cy="514774"/>
              <a:chOff x="-2765213" y="2423583"/>
              <a:chExt cx="5467870" cy="514774"/>
            </a:xfrm>
          </p:grpSpPr>
          <p:sp>
            <p:nvSpPr>
              <p:cNvPr id="35" name="菱形 34">
                <a:extLst>
                  <a:ext uri="{FF2B5EF4-FFF2-40B4-BE49-F238E27FC236}">
                    <a16:creationId xmlns:a16="http://schemas.microsoft.com/office/drawing/2014/main" id="{B8B7B72A-5DE9-44A4-B6F2-76C3663F0FC3}"/>
                  </a:ext>
                </a:extLst>
              </p:cNvPr>
              <p:cNvSpPr/>
              <p:nvPr/>
            </p:nvSpPr>
            <p:spPr>
              <a:xfrm>
                <a:off x="-2765213" y="2423583"/>
                <a:ext cx="514774" cy="514774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A9DA0F3-2055-4FBE-813E-84118C958604}"/>
                  </a:ext>
                </a:extLst>
              </p:cNvPr>
              <p:cNvSpPr txBox="1"/>
              <p:nvPr/>
            </p:nvSpPr>
            <p:spPr>
              <a:xfrm>
                <a:off x="-2057404" y="2441453"/>
                <a:ext cx="4760061" cy="446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dirty="0">
                    <a:solidFill>
                      <a:srgbClr val="2038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信道知识地图提出的背景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45E3F55-0C57-41B3-BEF8-0B40965996F7}"/>
                </a:ext>
              </a:extLst>
            </p:cNvPr>
            <p:cNvGrpSpPr/>
            <p:nvPr/>
          </p:nvGrpSpPr>
          <p:grpSpPr>
            <a:xfrm>
              <a:off x="-2765213" y="3147471"/>
              <a:ext cx="5459994" cy="514774"/>
              <a:chOff x="-2765213" y="3067037"/>
              <a:chExt cx="5459994" cy="514774"/>
            </a:xfrm>
          </p:grpSpPr>
          <p:sp>
            <p:nvSpPr>
              <p:cNvPr id="33" name="菱形 32">
                <a:extLst>
                  <a:ext uri="{FF2B5EF4-FFF2-40B4-BE49-F238E27FC236}">
                    <a16:creationId xmlns:a16="http://schemas.microsoft.com/office/drawing/2014/main" id="{3712EDB1-1D4B-4ABE-B347-18EB02D7810D}"/>
                  </a:ext>
                </a:extLst>
              </p:cNvPr>
              <p:cNvSpPr/>
              <p:nvPr/>
            </p:nvSpPr>
            <p:spPr>
              <a:xfrm>
                <a:off x="-2765213" y="3067037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5584A5B-1507-435F-BE63-D9019D6E6705}"/>
                  </a:ext>
                </a:extLst>
              </p:cNvPr>
              <p:cNvSpPr txBox="1"/>
              <p:nvPr/>
            </p:nvSpPr>
            <p:spPr>
              <a:xfrm>
                <a:off x="-2065279" y="3095735"/>
                <a:ext cx="4760060" cy="446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000" b="1" dirty="0">
                    <a:solidFill>
                      <a:srgbClr val="2038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信道知识地图的构建</a:t>
                </a:r>
                <a:endParaRPr lang="en-US" altLang="zh-CN" sz="3000" b="1" dirty="0">
                  <a:solidFill>
                    <a:srgbClr val="2038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0130E69-3240-4EA2-BE59-C1E5DA1E2509}"/>
                </a:ext>
              </a:extLst>
            </p:cNvPr>
            <p:cNvGrpSpPr/>
            <p:nvPr/>
          </p:nvGrpSpPr>
          <p:grpSpPr>
            <a:xfrm>
              <a:off x="-2765213" y="3871359"/>
              <a:ext cx="5639202" cy="514774"/>
              <a:chOff x="-2765213" y="3710491"/>
              <a:chExt cx="5639202" cy="514774"/>
            </a:xfrm>
          </p:grpSpPr>
          <p:sp>
            <p:nvSpPr>
              <p:cNvPr id="31" name="菱形 30">
                <a:extLst>
                  <a:ext uri="{FF2B5EF4-FFF2-40B4-BE49-F238E27FC236}">
                    <a16:creationId xmlns:a16="http://schemas.microsoft.com/office/drawing/2014/main" id="{F23DE959-79CB-461C-B259-C378BF82838F}"/>
                  </a:ext>
                </a:extLst>
              </p:cNvPr>
              <p:cNvSpPr/>
              <p:nvPr/>
            </p:nvSpPr>
            <p:spPr>
              <a:xfrm>
                <a:off x="-2765213" y="3710491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3394391-12AD-4D53-91AB-0CA105628FC8}"/>
                  </a:ext>
                </a:extLst>
              </p:cNvPr>
              <p:cNvSpPr txBox="1"/>
              <p:nvPr/>
            </p:nvSpPr>
            <p:spPr>
              <a:xfrm>
                <a:off x="-2065279" y="3756405"/>
                <a:ext cx="4939268" cy="446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信道知识地图在</a:t>
                </a:r>
                <a:r>
                  <a:rPr lang="en-US" altLang="zh-CN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PHY</a:t>
                </a:r>
                <a:r>
                  <a: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层的应用</a:t>
                </a:r>
                <a:endParaRPr lang="en-US" altLang="zh-CN" sz="30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0FA2B56-D14F-450D-AAD4-072D1BD9DD57}"/>
                </a:ext>
              </a:extLst>
            </p:cNvPr>
            <p:cNvGrpSpPr/>
            <p:nvPr/>
          </p:nvGrpSpPr>
          <p:grpSpPr>
            <a:xfrm>
              <a:off x="-2765213" y="4595247"/>
              <a:ext cx="5099511" cy="514774"/>
              <a:chOff x="-2765213" y="4353945"/>
              <a:chExt cx="5099511" cy="514774"/>
            </a:xfrm>
          </p:grpSpPr>
          <p:sp>
            <p:nvSpPr>
              <p:cNvPr id="29" name="菱形 28">
                <a:extLst>
                  <a:ext uri="{FF2B5EF4-FFF2-40B4-BE49-F238E27FC236}">
                    <a16:creationId xmlns:a16="http://schemas.microsoft.com/office/drawing/2014/main" id="{6B2EF1E5-8B42-4C2A-A75B-59385371FEDE}"/>
                  </a:ext>
                </a:extLst>
              </p:cNvPr>
              <p:cNvSpPr/>
              <p:nvPr/>
            </p:nvSpPr>
            <p:spPr>
              <a:xfrm>
                <a:off x="-2765213" y="4353945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74B09DD-DC75-4AA9-B74C-809B627984C3}"/>
                  </a:ext>
                </a:extLst>
              </p:cNvPr>
              <p:cNvSpPr txBox="1"/>
              <p:nvPr/>
            </p:nvSpPr>
            <p:spPr>
              <a:xfrm>
                <a:off x="-2065280" y="4404754"/>
                <a:ext cx="4399578" cy="446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信道知识地图在</a:t>
                </a:r>
                <a:r>
                  <a:rPr lang="en-US" altLang="zh-CN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MAC</a:t>
                </a:r>
                <a:r>
                  <a:rPr lang="zh-CN" altLang="en-US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层的应用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9E6E5EE-AAFE-4BB5-86D5-B398C84A3D75}"/>
              </a:ext>
            </a:extLst>
          </p:cNvPr>
          <p:cNvGrpSpPr/>
          <p:nvPr/>
        </p:nvGrpSpPr>
        <p:grpSpPr>
          <a:xfrm>
            <a:off x="3440624" y="1744639"/>
            <a:ext cx="627442" cy="3332469"/>
            <a:chOff x="-2765213" y="2423583"/>
            <a:chExt cx="514774" cy="2686438"/>
          </a:xfrm>
        </p:grpSpPr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9F782E32-7C13-4D7F-864B-3D0BF8C46671}"/>
                </a:ext>
              </a:extLst>
            </p:cNvPr>
            <p:cNvSpPr/>
            <p:nvPr/>
          </p:nvSpPr>
          <p:spPr>
            <a:xfrm>
              <a:off x="-2765213" y="2423583"/>
              <a:ext cx="514774" cy="514774"/>
            </a:xfrm>
            <a:prstGeom prst="diamond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0796BB10-F56B-4BBD-9B1D-2323D691F43A}"/>
                </a:ext>
              </a:extLst>
            </p:cNvPr>
            <p:cNvSpPr/>
            <p:nvPr/>
          </p:nvSpPr>
          <p:spPr>
            <a:xfrm>
              <a:off x="-2765213" y="3147471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菱形 43">
              <a:extLst>
                <a:ext uri="{FF2B5EF4-FFF2-40B4-BE49-F238E27FC236}">
                  <a16:creationId xmlns:a16="http://schemas.microsoft.com/office/drawing/2014/main" id="{74174302-24DE-43D8-99FB-AD1D47146AB1}"/>
                </a:ext>
              </a:extLst>
            </p:cNvPr>
            <p:cNvSpPr/>
            <p:nvPr/>
          </p:nvSpPr>
          <p:spPr>
            <a:xfrm>
              <a:off x="-2765213" y="3871359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菱形 41">
              <a:extLst>
                <a:ext uri="{FF2B5EF4-FFF2-40B4-BE49-F238E27FC236}">
                  <a16:creationId xmlns:a16="http://schemas.microsoft.com/office/drawing/2014/main" id="{53E5D482-DAFC-4D75-9D52-7F97F0BF6991}"/>
                </a:ext>
              </a:extLst>
            </p:cNvPr>
            <p:cNvSpPr/>
            <p:nvPr/>
          </p:nvSpPr>
          <p:spPr>
            <a:xfrm>
              <a:off x="-2765213" y="4595247"/>
              <a:ext cx="514774" cy="514774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43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47EF08BF-6EA0-487E-BB7D-FA61A4C0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778" y="1854835"/>
            <a:ext cx="3484548" cy="2563632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在</a:t>
            </a:r>
            <a:r>
              <a:rPr lang="en-US" altLang="zh-CN" dirty="0"/>
              <a:t>MAC</a:t>
            </a:r>
            <a:r>
              <a:rPr lang="zh-CN" altLang="en-US" dirty="0"/>
              <a:t>的应用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34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396912" y="934649"/>
            <a:ext cx="5010983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UAV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放置：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pathloss map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FB5BCB-AC8C-40B7-A685-8BAE30B2F9A1}"/>
              </a:ext>
            </a:extLst>
          </p:cNvPr>
          <p:cNvSpPr txBox="1"/>
          <p:nvPr/>
        </p:nvSpPr>
        <p:spPr>
          <a:xfrm>
            <a:off x="672130" y="4462214"/>
            <a:ext cx="3617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因为地图是离散的，所以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UAV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放置问题无法用连续优化，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只能用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gradient-free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优化方法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A1C45C-EFF8-4ED3-B891-7602A59D2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91" y="1778168"/>
            <a:ext cx="3617050" cy="2328517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87B7CCE9-B806-471F-AC80-76208DDD7AFE}"/>
              </a:ext>
            </a:extLst>
          </p:cNvPr>
          <p:cNvSpPr txBox="1">
            <a:spLocks/>
          </p:cNvSpPr>
          <p:nvPr/>
        </p:nvSpPr>
        <p:spPr>
          <a:xfrm>
            <a:off x="5379616" y="989714"/>
            <a:ext cx="5577361" cy="7970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联合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地图构建和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UAV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轨迹优化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D1FE8D-9DEC-4B83-B595-2E9F3CB26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191" y="1957918"/>
            <a:ext cx="3326288" cy="235746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E64E167-B1CA-45F1-81C3-F6D967E47EDA}"/>
              </a:ext>
            </a:extLst>
          </p:cNvPr>
          <p:cNvSpPr txBox="1"/>
          <p:nvPr/>
        </p:nvSpPr>
        <p:spPr>
          <a:xfrm>
            <a:off x="5407895" y="4489035"/>
            <a:ext cx="579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中断概率地图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55ABEC0-DC02-46FB-BDE8-2A87904EF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690" y="4784440"/>
            <a:ext cx="4686954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3AF1F-D0D1-4AA9-A7FC-ED78F410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7418070" cy="73024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dirty="0"/>
              <a:t>致谢</a:t>
            </a:r>
          </a:p>
        </p:txBody>
      </p:sp>
      <p:sp>
        <p:nvSpPr>
          <p:cNvPr id="173" name="灯片编号占位符 2">
            <a:extLst>
              <a:ext uri="{FF2B5EF4-FFF2-40B4-BE49-F238E27FC236}">
                <a16:creationId xmlns:a16="http://schemas.microsoft.com/office/drawing/2014/main" id="{3FEE21D7-68B8-4B44-AB48-A10A0A56EDE2}"/>
              </a:ext>
            </a:extLst>
          </p:cNvPr>
          <p:cNvSpPr txBox="1">
            <a:spLocks/>
          </p:cNvSpPr>
          <p:nvPr/>
        </p:nvSpPr>
        <p:spPr>
          <a:xfrm>
            <a:off x="9360000" y="6480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pPr/>
              <a:t>35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C3F2CC-E8FD-41B5-AF25-5009442E0BDE}"/>
              </a:ext>
            </a:extLst>
          </p:cNvPr>
          <p:cNvSpPr txBox="1"/>
          <p:nvPr/>
        </p:nvSpPr>
        <p:spPr>
          <a:xfrm>
            <a:off x="4629448" y="2685751"/>
            <a:ext cx="2412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72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6642100" cy="730249"/>
          </a:xfrm>
        </p:spPr>
        <p:txBody>
          <a:bodyPr/>
          <a:lstStyle/>
          <a:p>
            <a:r>
              <a:rPr lang="zh-CN" altLang="en-US" dirty="0"/>
              <a:t>低开销通信系统设计方案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4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标题 15">
            <a:extLst>
              <a:ext uri="{FF2B5EF4-FFF2-40B4-BE49-F238E27FC236}">
                <a16:creationId xmlns:a16="http://schemas.microsoft.com/office/drawing/2014/main" id="{14556813-2D93-41B0-B0D5-3501C6C57A0D}"/>
              </a:ext>
            </a:extLst>
          </p:cNvPr>
          <p:cNvSpPr txBox="1">
            <a:spLocks/>
          </p:cNvSpPr>
          <p:nvPr/>
        </p:nvSpPr>
        <p:spPr>
          <a:xfrm>
            <a:off x="451481" y="919171"/>
            <a:ext cx="10937823" cy="203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Location-based wireless communications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Location-based beamforming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获取：用户将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信号反馈给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BS 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ISAC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信号感知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特点：适用于</a:t>
            </a:r>
            <a:r>
              <a:rPr lang="en-US" altLang="zh-CN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径场景、</a:t>
            </a:r>
            <a:r>
              <a:rPr lang="en-US" altLang="zh-CN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等高频通信场景（</a:t>
            </a:r>
            <a:r>
              <a:rPr lang="en-US" altLang="zh-CN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径概率高）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451481" y="3151344"/>
            <a:ext cx="10889949" cy="22919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knowledge map assisted wireless communications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构建一片区域所有位置的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相关信息，形成信道知识地图（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knowledge map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 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knowledge map assisted resource allocation/beamforming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knowledge map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提供的信道信息更丰富、适用范围也更广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06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6642100" cy="730249"/>
          </a:xfrm>
        </p:spPr>
        <p:txBody>
          <a:bodyPr/>
          <a:lstStyle/>
          <a:p>
            <a:r>
              <a:rPr lang="zh-CN" altLang="en-US" dirty="0"/>
              <a:t>低开销通信系统设计方案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5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标题 15">
            <a:extLst>
              <a:ext uri="{FF2B5EF4-FFF2-40B4-BE49-F238E27FC236}">
                <a16:creationId xmlns:a16="http://schemas.microsoft.com/office/drawing/2014/main" id="{14556813-2D93-41B0-B0D5-3501C6C57A0D}"/>
              </a:ext>
            </a:extLst>
          </p:cNvPr>
          <p:cNvSpPr txBox="1">
            <a:spLocks/>
          </p:cNvSpPr>
          <p:nvPr/>
        </p:nvSpPr>
        <p:spPr>
          <a:xfrm>
            <a:off x="451481" y="919171"/>
            <a:ext cx="10937823" cy="203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Location-based wireless communications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Location-based beamforming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获取：用户将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信号反馈给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BS 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ISAC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信号感知</a:t>
            </a:r>
            <a:endParaRPr lang="en-US" altLang="zh-CN" sz="20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特点：适用于</a:t>
            </a:r>
            <a:r>
              <a:rPr lang="en-US" altLang="zh-CN" sz="2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径场景、</a:t>
            </a:r>
            <a:r>
              <a:rPr lang="en-US" altLang="zh-CN" sz="2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等高频通信场景（</a:t>
            </a:r>
            <a:r>
              <a:rPr lang="en-US" altLang="zh-CN" sz="20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径概率高）</a:t>
            </a:r>
            <a:endParaRPr lang="en-US" altLang="zh-CN" sz="20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556804" y="3516469"/>
            <a:ext cx="10889949" cy="10759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knowledge map assisted wireless communications</a:t>
            </a: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807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Channel knowledge map</a:t>
            </a:r>
            <a:endParaRPr lang="zh-CN" altLang="en-US" dirty="0"/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6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标题 15">
            <a:extLst>
              <a:ext uri="{FF2B5EF4-FFF2-40B4-BE49-F238E27FC236}">
                <a16:creationId xmlns:a16="http://schemas.microsoft.com/office/drawing/2014/main" id="{3253484C-EEF3-42BD-9607-EFF318B5DC3B}"/>
              </a:ext>
            </a:extLst>
          </p:cNvPr>
          <p:cNvSpPr txBox="1">
            <a:spLocks/>
          </p:cNvSpPr>
          <p:nvPr/>
        </p:nvSpPr>
        <p:spPr>
          <a:xfrm>
            <a:off x="49764" y="3601920"/>
            <a:ext cx="10889949" cy="249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C67127A-A84D-436F-A740-3C30792AF2B2}"/>
              </a:ext>
            </a:extLst>
          </p:cNvPr>
          <p:cNvCxnSpPr>
            <a:cxnSpLocks/>
          </p:cNvCxnSpPr>
          <p:nvPr/>
        </p:nvCxnSpPr>
        <p:spPr>
          <a:xfrm flipV="1">
            <a:off x="2530007" y="2200822"/>
            <a:ext cx="0" cy="230124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68C33C6-9622-4859-BB3B-87355F03BAA0}"/>
              </a:ext>
            </a:extLst>
          </p:cNvPr>
          <p:cNvCxnSpPr>
            <a:cxnSpLocks/>
          </p:cNvCxnSpPr>
          <p:nvPr/>
        </p:nvCxnSpPr>
        <p:spPr>
          <a:xfrm>
            <a:off x="2530007" y="4502062"/>
            <a:ext cx="2860040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F2106B1-D4D4-4843-BD65-3FEC62BD590E}"/>
              </a:ext>
            </a:extLst>
          </p:cNvPr>
          <p:cNvCxnSpPr>
            <a:cxnSpLocks/>
          </p:cNvCxnSpPr>
          <p:nvPr/>
        </p:nvCxnSpPr>
        <p:spPr>
          <a:xfrm flipH="1">
            <a:off x="1016167" y="4502062"/>
            <a:ext cx="1513840" cy="1394189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91FA54-6AD0-49FD-B86F-161FDD92D963}"/>
              </a:ext>
            </a:extLst>
          </p:cNvPr>
          <p:cNvGrpSpPr/>
          <p:nvPr/>
        </p:nvGrpSpPr>
        <p:grpSpPr>
          <a:xfrm>
            <a:off x="1672757" y="4566690"/>
            <a:ext cx="3224935" cy="1033571"/>
            <a:chOff x="391429" y="4076388"/>
            <a:chExt cx="4285615" cy="148541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45530A8-FDEB-4AEF-9ADD-54426BA39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823" y="4386875"/>
              <a:ext cx="4222800" cy="1174930"/>
            </a:xfrm>
            <a:prstGeom prst="parallelogram">
              <a:avLst>
                <a:gd name="adj" fmla="val 112848"/>
              </a:avLst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18D3F96-A67B-4964-A05B-060E83C56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429" y="4363407"/>
              <a:ext cx="4284980" cy="1090930"/>
            </a:xfrm>
            <a:prstGeom prst="parallelogram">
              <a:avLst>
                <a:gd name="adj" fmla="val 112848"/>
              </a:avLst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0534DE2-4291-4265-B196-AA77802DD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8270" y="4278317"/>
              <a:ext cx="4221308" cy="1057464"/>
            </a:xfrm>
            <a:prstGeom prst="parallelogram">
              <a:avLst>
                <a:gd name="adj" fmla="val 112848"/>
              </a:avLst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FB5FA20-6020-4CFF-9388-D93BBC616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479" y="4076388"/>
              <a:ext cx="4266565" cy="1095375"/>
            </a:xfrm>
            <a:prstGeom prst="parallelogram">
              <a:avLst>
                <a:gd name="adj" fmla="val 112848"/>
              </a:avLst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EEB8BC13-17B3-47CE-828B-FDFD406BB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1878" y="3209666"/>
            <a:ext cx="2855336" cy="158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E6F0A6F-A37A-4E63-B16F-5E8C77A23641}"/>
              </a:ext>
            </a:extLst>
          </p:cNvPr>
          <p:cNvSpPr txBox="1"/>
          <p:nvPr/>
        </p:nvSpPr>
        <p:spPr>
          <a:xfrm>
            <a:off x="863135" y="5046141"/>
            <a:ext cx="4267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C2488C-A392-4D53-AB04-1BE748EA5B35}"/>
              </a:ext>
            </a:extLst>
          </p:cNvPr>
          <p:cNvSpPr txBox="1"/>
          <p:nvPr/>
        </p:nvSpPr>
        <p:spPr>
          <a:xfrm>
            <a:off x="1859225" y="2043857"/>
            <a:ext cx="4267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9398EA4-BA2B-4221-80B1-5BD81F698E4A}"/>
              </a:ext>
            </a:extLst>
          </p:cNvPr>
          <p:cNvSpPr txBox="1"/>
          <p:nvPr/>
        </p:nvSpPr>
        <p:spPr>
          <a:xfrm>
            <a:off x="4911081" y="3901406"/>
            <a:ext cx="4267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773C74-541F-45E6-A58C-B33798865CC4}"/>
              </a:ext>
            </a:extLst>
          </p:cNvPr>
          <p:cNvSpPr txBox="1"/>
          <p:nvPr/>
        </p:nvSpPr>
        <p:spPr>
          <a:xfrm>
            <a:off x="5977816" y="2207621"/>
            <a:ext cx="435424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rgbClr val="002060"/>
                </a:solidFill>
              </a:rPr>
              <a:t>时</a:t>
            </a:r>
            <a:r>
              <a:rPr lang="en-US" altLang="zh-CN" sz="2800" dirty="0">
                <a:solidFill>
                  <a:srgbClr val="002060"/>
                </a:solidFill>
              </a:rPr>
              <a:t>-</a:t>
            </a:r>
            <a:r>
              <a:rPr lang="zh-CN" altLang="en-US" sz="2800" dirty="0">
                <a:solidFill>
                  <a:srgbClr val="002060"/>
                </a:solidFill>
              </a:rPr>
              <a:t>频</a:t>
            </a:r>
            <a:r>
              <a:rPr lang="en-US" altLang="zh-CN" sz="2800" dirty="0">
                <a:solidFill>
                  <a:srgbClr val="002060"/>
                </a:solidFill>
              </a:rPr>
              <a:t>-</a:t>
            </a:r>
            <a:r>
              <a:rPr lang="zh-CN" altLang="en-US" sz="2800" dirty="0">
                <a:solidFill>
                  <a:srgbClr val="002060"/>
                </a:solidFill>
              </a:rPr>
              <a:t>空的多维态势信息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6692040E-7041-45A8-8477-ED1F8D7997F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6277729" y="4942134"/>
            <a:ext cx="791137" cy="79113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0BF4C20-C8B2-4165-B35F-CCAF66C64CFA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 flipH="1">
            <a:off x="6263365" y="2864639"/>
            <a:ext cx="741955" cy="74195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9398635-31CC-4FA2-8A72-8EF28849987B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6277730" y="3883400"/>
            <a:ext cx="791137" cy="791137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9936A8B2-084A-4269-B046-7A584E01F103}"/>
              </a:ext>
            </a:extLst>
          </p:cNvPr>
          <p:cNvSpPr txBox="1"/>
          <p:nvPr/>
        </p:nvSpPr>
        <p:spPr>
          <a:xfrm>
            <a:off x="7068867" y="2952376"/>
            <a:ext cx="188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能量信息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C03D0C-27B7-4F37-BEB9-0E4E379FCBD0}"/>
              </a:ext>
            </a:extLst>
          </p:cNvPr>
          <p:cNvSpPr txBox="1"/>
          <p:nvPr/>
        </p:nvSpPr>
        <p:spPr>
          <a:xfrm>
            <a:off x="7068867" y="4013622"/>
            <a:ext cx="1938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时延信息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7A66582-60C6-4D71-97BE-62B40784B96D}"/>
              </a:ext>
            </a:extLst>
          </p:cNvPr>
          <p:cNvSpPr txBox="1"/>
          <p:nvPr/>
        </p:nvSpPr>
        <p:spPr>
          <a:xfrm>
            <a:off x="7068867" y="5086659"/>
            <a:ext cx="1846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角度信息</a:t>
            </a:r>
          </a:p>
        </p:txBody>
      </p:sp>
      <p:sp>
        <p:nvSpPr>
          <p:cNvPr id="33" name="矩形: 圆角 55">
            <a:extLst>
              <a:ext uri="{FF2B5EF4-FFF2-40B4-BE49-F238E27FC236}">
                <a16:creationId xmlns:a16="http://schemas.microsoft.com/office/drawing/2014/main" id="{40CEE9E9-29FE-45BB-A658-23E2EE04BBD8}"/>
              </a:ext>
            </a:extLst>
          </p:cNvPr>
          <p:cNvSpPr/>
          <p:nvPr/>
        </p:nvSpPr>
        <p:spPr>
          <a:xfrm>
            <a:off x="9208111" y="2944023"/>
            <a:ext cx="1307826" cy="2776637"/>
          </a:xfrm>
          <a:prstGeom prst="roundRect">
            <a:avLst>
              <a:gd name="adj" fmla="val 10113"/>
            </a:avLst>
          </a:prstGeom>
          <a:solidFill>
            <a:srgbClr val="000000">
              <a:alpha val="0"/>
            </a:srgbClr>
          </a:solidFill>
          <a:ln w="3492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资源分配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波束成型</a:t>
            </a:r>
          </a:p>
        </p:txBody>
      </p:sp>
      <p:sp>
        <p:nvSpPr>
          <p:cNvPr id="35" name="任意多边形 113">
            <a:extLst>
              <a:ext uri="{FF2B5EF4-FFF2-40B4-BE49-F238E27FC236}">
                <a16:creationId xmlns:a16="http://schemas.microsoft.com/office/drawing/2014/main" id="{B9D5FF79-E38F-4F84-B952-24DD5D38BAD2}"/>
              </a:ext>
            </a:extLst>
          </p:cNvPr>
          <p:cNvSpPr/>
          <p:nvPr/>
        </p:nvSpPr>
        <p:spPr>
          <a:xfrm rot="5400000" flipH="1" flipV="1">
            <a:off x="7454596" y="4164740"/>
            <a:ext cx="2997257" cy="387343"/>
          </a:xfrm>
          <a:custGeom>
            <a:avLst/>
            <a:gdLst>
              <a:gd name="connsiteX0" fmla="*/ 0 w 2218171"/>
              <a:gd name="connsiteY0" fmla="*/ 0 h 1025954"/>
              <a:gd name="connsiteX1" fmla="*/ 2218171 w 2218171"/>
              <a:gd name="connsiteY1" fmla="*/ 0 h 1025954"/>
              <a:gd name="connsiteX2" fmla="*/ 2133630 w 2218171"/>
              <a:gd name="connsiteY2" fmla="*/ 4729 h 1025954"/>
              <a:gd name="connsiteX3" fmla="*/ 1407965 w 2218171"/>
              <a:gd name="connsiteY3" fmla="*/ 731558 h 1025954"/>
              <a:gd name="connsiteX4" fmla="*/ 1401622 w 2218171"/>
              <a:gd name="connsiteY4" fmla="*/ 777604 h 1025954"/>
              <a:gd name="connsiteX5" fmla="*/ 1401622 w 2218171"/>
              <a:gd name="connsiteY5" fmla="*/ 785601 h 1025954"/>
              <a:gd name="connsiteX6" fmla="*/ 1671797 w 2218171"/>
              <a:gd name="connsiteY6" fmla="*/ 785601 h 1025954"/>
              <a:gd name="connsiteX7" fmla="*/ 1109086 w 2218171"/>
              <a:gd name="connsiteY7" fmla="*/ 1025954 h 1025954"/>
              <a:gd name="connsiteX8" fmla="*/ 546374 w 2218171"/>
              <a:gd name="connsiteY8" fmla="*/ 785601 h 1025954"/>
              <a:gd name="connsiteX9" fmla="*/ 816549 w 2218171"/>
              <a:gd name="connsiteY9" fmla="*/ 785601 h 1025954"/>
              <a:gd name="connsiteX10" fmla="*/ 816549 w 2218171"/>
              <a:gd name="connsiteY10" fmla="*/ 776628 h 1025954"/>
              <a:gd name="connsiteX11" fmla="*/ 810188 w 2218171"/>
              <a:gd name="connsiteY11" fmla="*/ 730520 h 1025954"/>
              <a:gd name="connsiteX12" fmla="*/ 84523 w 2218171"/>
              <a:gd name="connsiteY12" fmla="*/ 4722 h 10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18171" h="1025954">
                <a:moveTo>
                  <a:pt x="0" y="0"/>
                </a:moveTo>
                <a:lnTo>
                  <a:pt x="2218171" y="0"/>
                </a:lnTo>
                <a:lnTo>
                  <a:pt x="2133630" y="4729"/>
                </a:lnTo>
                <a:cubicBezTo>
                  <a:pt x="1772202" y="45393"/>
                  <a:pt x="1479574" y="343880"/>
                  <a:pt x="1407965" y="731558"/>
                </a:cubicBezTo>
                <a:lnTo>
                  <a:pt x="1401622" y="777604"/>
                </a:lnTo>
                <a:lnTo>
                  <a:pt x="1401622" y="785601"/>
                </a:lnTo>
                <a:lnTo>
                  <a:pt x="1671797" y="785601"/>
                </a:lnTo>
                <a:lnTo>
                  <a:pt x="1109086" y="1025954"/>
                </a:lnTo>
                <a:lnTo>
                  <a:pt x="546374" y="785601"/>
                </a:lnTo>
                <a:lnTo>
                  <a:pt x="816549" y="785601"/>
                </a:lnTo>
                <a:lnTo>
                  <a:pt x="816549" y="776628"/>
                </a:lnTo>
                <a:lnTo>
                  <a:pt x="810188" y="730520"/>
                </a:lnTo>
                <a:cubicBezTo>
                  <a:pt x="738579" y="343391"/>
                  <a:pt x="445951" y="45327"/>
                  <a:pt x="84523" y="4722"/>
                </a:cubicBezTo>
                <a:close/>
              </a:path>
            </a:pathLst>
          </a:custGeom>
          <a:gradFill>
            <a:gsLst>
              <a:gs pos="52000">
                <a:srgbClr val="90A0CD">
                  <a:alpha val="78000"/>
                </a:srgbClr>
              </a:gs>
              <a:gs pos="0">
                <a:srgbClr val="004B8C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C05A7277-2D5C-4874-9E6C-9E21E792A0ED}"/>
              </a:ext>
            </a:extLst>
          </p:cNvPr>
          <p:cNvSpPr/>
          <p:nvPr/>
        </p:nvSpPr>
        <p:spPr>
          <a:xfrm rot="9860447" flipH="1">
            <a:off x="3429418" y="2452518"/>
            <a:ext cx="953396" cy="866985"/>
          </a:xfrm>
          <a:custGeom>
            <a:avLst/>
            <a:gdLst>
              <a:gd name="connsiteX0" fmla="*/ 0 w 1324087"/>
              <a:gd name="connsiteY0" fmla="*/ 0 h 1232898"/>
              <a:gd name="connsiteX1" fmla="*/ 17282 w 1324087"/>
              <a:gd name="connsiteY1" fmla="*/ 0 h 1232898"/>
              <a:gd name="connsiteX2" fmla="*/ 18693 w 1324087"/>
              <a:gd name="connsiteY2" fmla="*/ 7646 h 1232898"/>
              <a:gd name="connsiteX3" fmla="*/ 20149 w 1324087"/>
              <a:gd name="connsiteY3" fmla="*/ 12349 h 1232898"/>
              <a:gd name="connsiteX4" fmla="*/ 21416 w 1324087"/>
              <a:gd name="connsiteY4" fmla="*/ 16438 h 1232898"/>
              <a:gd name="connsiteX5" fmla="*/ 18686 w 1324087"/>
              <a:gd name="connsiteY5" fmla="*/ 0 h 1232898"/>
              <a:gd name="connsiteX6" fmla="*/ 28902 w 1324087"/>
              <a:gd name="connsiteY6" fmla="*/ 0 h 1232898"/>
              <a:gd name="connsiteX7" fmla="*/ 22355 w 1324087"/>
              <a:gd name="connsiteY7" fmla="*/ 19471 h 1232898"/>
              <a:gd name="connsiteX8" fmla="*/ 29942 w 1324087"/>
              <a:gd name="connsiteY8" fmla="*/ 43971 h 1232898"/>
              <a:gd name="connsiteX9" fmla="*/ 41548 w 1324087"/>
              <a:gd name="connsiteY9" fmla="*/ 81452 h 1232898"/>
              <a:gd name="connsiteX10" fmla="*/ 91033 w 1324087"/>
              <a:gd name="connsiteY10" fmla="*/ 184705 h 1232898"/>
              <a:gd name="connsiteX11" fmla="*/ 102703 w 1324087"/>
              <a:gd name="connsiteY11" fmla="*/ 205095 h 1232898"/>
              <a:gd name="connsiteX12" fmla="*/ 169001 w 1324087"/>
              <a:gd name="connsiteY12" fmla="*/ 299130 h 1232898"/>
              <a:gd name="connsiteX13" fmla="*/ 183015 w 1324087"/>
              <a:gd name="connsiteY13" fmla="*/ 315287 h 1232898"/>
              <a:gd name="connsiteX14" fmla="*/ 261770 w 1324087"/>
              <a:gd name="connsiteY14" fmla="*/ 397357 h 1232898"/>
              <a:gd name="connsiteX15" fmla="*/ 272387 w 1324087"/>
              <a:gd name="connsiteY15" fmla="*/ 407612 h 1232898"/>
              <a:gd name="connsiteX16" fmla="*/ 298957 w 1324087"/>
              <a:gd name="connsiteY16" fmla="*/ 428669 h 1232898"/>
              <a:gd name="connsiteX17" fmla="*/ 406338 w 1324087"/>
              <a:gd name="connsiteY17" fmla="*/ 509542 h 1232898"/>
              <a:gd name="connsiteX18" fmla="*/ 456363 w 1324087"/>
              <a:gd name="connsiteY18" fmla="*/ 539982 h 1232898"/>
              <a:gd name="connsiteX19" fmla="*/ 561312 w 1324087"/>
              <a:gd name="connsiteY19" fmla="*/ 596959 h 1232898"/>
              <a:gd name="connsiteX20" fmla="*/ 620480 w 1324087"/>
              <a:gd name="connsiteY20" fmla="*/ 624292 h 1232898"/>
              <a:gd name="connsiteX21" fmla="*/ 742130 w 1324087"/>
              <a:gd name="connsiteY21" fmla="*/ 670398 h 1232898"/>
              <a:gd name="connsiteX22" fmla="*/ 799435 w 1324087"/>
              <a:gd name="connsiteY22" fmla="*/ 689779 h 1232898"/>
              <a:gd name="connsiteX23" fmla="*/ 993065 w 1324087"/>
              <a:gd name="connsiteY23" fmla="*/ 736365 h 1232898"/>
              <a:gd name="connsiteX24" fmla="*/ 993065 w 1324087"/>
              <a:gd name="connsiteY24" fmla="*/ 570855 h 1232898"/>
              <a:gd name="connsiteX25" fmla="*/ 1324087 w 1324087"/>
              <a:gd name="connsiteY25" fmla="*/ 930787 h 1232898"/>
              <a:gd name="connsiteX26" fmla="*/ 993065 w 1324087"/>
              <a:gd name="connsiteY26" fmla="*/ 1232898 h 1232898"/>
              <a:gd name="connsiteX27" fmla="*/ 993065 w 1324087"/>
              <a:gd name="connsiteY27" fmla="*/ 1067388 h 1232898"/>
              <a:gd name="connsiteX28" fmla="*/ 591267 w 1324087"/>
              <a:gd name="connsiteY28" fmla="*/ 944243 h 1232898"/>
              <a:gd name="connsiteX29" fmla="*/ 0 w 1324087"/>
              <a:gd name="connsiteY29" fmla="*/ 185850 h 1232898"/>
              <a:gd name="connsiteX0" fmla="*/ 0 w 1707344"/>
              <a:gd name="connsiteY0" fmla="*/ 0 h 1232898"/>
              <a:gd name="connsiteX1" fmla="*/ 17282 w 1707344"/>
              <a:gd name="connsiteY1" fmla="*/ 0 h 1232898"/>
              <a:gd name="connsiteX2" fmla="*/ 18693 w 1707344"/>
              <a:gd name="connsiteY2" fmla="*/ 7646 h 1232898"/>
              <a:gd name="connsiteX3" fmla="*/ 20149 w 1707344"/>
              <a:gd name="connsiteY3" fmla="*/ 12349 h 1232898"/>
              <a:gd name="connsiteX4" fmla="*/ 21416 w 1707344"/>
              <a:gd name="connsiteY4" fmla="*/ 16438 h 1232898"/>
              <a:gd name="connsiteX5" fmla="*/ 18686 w 1707344"/>
              <a:gd name="connsiteY5" fmla="*/ 0 h 1232898"/>
              <a:gd name="connsiteX6" fmla="*/ 28902 w 1707344"/>
              <a:gd name="connsiteY6" fmla="*/ 0 h 1232898"/>
              <a:gd name="connsiteX7" fmla="*/ 22355 w 1707344"/>
              <a:gd name="connsiteY7" fmla="*/ 19471 h 1232898"/>
              <a:gd name="connsiteX8" fmla="*/ 29942 w 1707344"/>
              <a:gd name="connsiteY8" fmla="*/ 43971 h 1232898"/>
              <a:gd name="connsiteX9" fmla="*/ 41548 w 1707344"/>
              <a:gd name="connsiteY9" fmla="*/ 81452 h 1232898"/>
              <a:gd name="connsiteX10" fmla="*/ 91033 w 1707344"/>
              <a:gd name="connsiteY10" fmla="*/ 184705 h 1232898"/>
              <a:gd name="connsiteX11" fmla="*/ 102703 w 1707344"/>
              <a:gd name="connsiteY11" fmla="*/ 205095 h 1232898"/>
              <a:gd name="connsiteX12" fmla="*/ 169001 w 1707344"/>
              <a:gd name="connsiteY12" fmla="*/ 299130 h 1232898"/>
              <a:gd name="connsiteX13" fmla="*/ 183015 w 1707344"/>
              <a:gd name="connsiteY13" fmla="*/ 315287 h 1232898"/>
              <a:gd name="connsiteX14" fmla="*/ 261770 w 1707344"/>
              <a:gd name="connsiteY14" fmla="*/ 397357 h 1232898"/>
              <a:gd name="connsiteX15" fmla="*/ 272387 w 1707344"/>
              <a:gd name="connsiteY15" fmla="*/ 407612 h 1232898"/>
              <a:gd name="connsiteX16" fmla="*/ 298957 w 1707344"/>
              <a:gd name="connsiteY16" fmla="*/ 428669 h 1232898"/>
              <a:gd name="connsiteX17" fmla="*/ 406338 w 1707344"/>
              <a:gd name="connsiteY17" fmla="*/ 509542 h 1232898"/>
              <a:gd name="connsiteX18" fmla="*/ 456363 w 1707344"/>
              <a:gd name="connsiteY18" fmla="*/ 539982 h 1232898"/>
              <a:gd name="connsiteX19" fmla="*/ 561312 w 1707344"/>
              <a:gd name="connsiteY19" fmla="*/ 596959 h 1232898"/>
              <a:gd name="connsiteX20" fmla="*/ 620480 w 1707344"/>
              <a:gd name="connsiteY20" fmla="*/ 624292 h 1232898"/>
              <a:gd name="connsiteX21" fmla="*/ 742130 w 1707344"/>
              <a:gd name="connsiteY21" fmla="*/ 670398 h 1232898"/>
              <a:gd name="connsiteX22" fmla="*/ 799435 w 1707344"/>
              <a:gd name="connsiteY22" fmla="*/ 689779 h 1232898"/>
              <a:gd name="connsiteX23" fmla="*/ 993065 w 1707344"/>
              <a:gd name="connsiteY23" fmla="*/ 736365 h 1232898"/>
              <a:gd name="connsiteX24" fmla="*/ 993065 w 1707344"/>
              <a:gd name="connsiteY24" fmla="*/ 570855 h 1232898"/>
              <a:gd name="connsiteX25" fmla="*/ 1707344 w 1707344"/>
              <a:gd name="connsiteY25" fmla="*/ 956321 h 1232898"/>
              <a:gd name="connsiteX26" fmla="*/ 993065 w 1707344"/>
              <a:gd name="connsiteY26" fmla="*/ 1232898 h 1232898"/>
              <a:gd name="connsiteX27" fmla="*/ 993065 w 1707344"/>
              <a:gd name="connsiteY27" fmla="*/ 1067388 h 1232898"/>
              <a:gd name="connsiteX28" fmla="*/ 591267 w 1707344"/>
              <a:gd name="connsiteY28" fmla="*/ 944243 h 1232898"/>
              <a:gd name="connsiteX29" fmla="*/ 0 w 1707344"/>
              <a:gd name="connsiteY29" fmla="*/ 185850 h 1232898"/>
              <a:gd name="connsiteX30" fmla="*/ 0 w 1707344"/>
              <a:gd name="connsiteY30" fmla="*/ 0 h 1232898"/>
              <a:gd name="connsiteX0" fmla="*/ 0 w 2313791"/>
              <a:gd name="connsiteY0" fmla="*/ 0 h 1232898"/>
              <a:gd name="connsiteX1" fmla="*/ 17282 w 2313791"/>
              <a:gd name="connsiteY1" fmla="*/ 0 h 1232898"/>
              <a:gd name="connsiteX2" fmla="*/ 18693 w 2313791"/>
              <a:gd name="connsiteY2" fmla="*/ 7646 h 1232898"/>
              <a:gd name="connsiteX3" fmla="*/ 20149 w 2313791"/>
              <a:gd name="connsiteY3" fmla="*/ 12349 h 1232898"/>
              <a:gd name="connsiteX4" fmla="*/ 21416 w 2313791"/>
              <a:gd name="connsiteY4" fmla="*/ 16438 h 1232898"/>
              <a:gd name="connsiteX5" fmla="*/ 18686 w 2313791"/>
              <a:gd name="connsiteY5" fmla="*/ 0 h 1232898"/>
              <a:gd name="connsiteX6" fmla="*/ 28902 w 2313791"/>
              <a:gd name="connsiteY6" fmla="*/ 0 h 1232898"/>
              <a:gd name="connsiteX7" fmla="*/ 22355 w 2313791"/>
              <a:gd name="connsiteY7" fmla="*/ 19471 h 1232898"/>
              <a:gd name="connsiteX8" fmla="*/ 29942 w 2313791"/>
              <a:gd name="connsiteY8" fmla="*/ 43971 h 1232898"/>
              <a:gd name="connsiteX9" fmla="*/ 41548 w 2313791"/>
              <a:gd name="connsiteY9" fmla="*/ 81452 h 1232898"/>
              <a:gd name="connsiteX10" fmla="*/ 91033 w 2313791"/>
              <a:gd name="connsiteY10" fmla="*/ 184705 h 1232898"/>
              <a:gd name="connsiteX11" fmla="*/ 102703 w 2313791"/>
              <a:gd name="connsiteY11" fmla="*/ 205095 h 1232898"/>
              <a:gd name="connsiteX12" fmla="*/ 169001 w 2313791"/>
              <a:gd name="connsiteY12" fmla="*/ 299130 h 1232898"/>
              <a:gd name="connsiteX13" fmla="*/ 183015 w 2313791"/>
              <a:gd name="connsiteY13" fmla="*/ 315287 h 1232898"/>
              <a:gd name="connsiteX14" fmla="*/ 261770 w 2313791"/>
              <a:gd name="connsiteY14" fmla="*/ 397357 h 1232898"/>
              <a:gd name="connsiteX15" fmla="*/ 272387 w 2313791"/>
              <a:gd name="connsiteY15" fmla="*/ 407612 h 1232898"/>
              <a:gd name="connsiteX16" fmla="*/ 298957 w 2313791"/>
              <a:gd name="connsiteY16" fmla="*/ 428669 h 1232898"/>
              <a:gd name="connsiteX17" fmla="*/ 406338 w 2313791"/>
              <a:gd name="connsiteY17" fmla="*/ 509542 h 1232898"/>
              <a:gd name="connsiteX18" fmla="*/ 456363 w 2313791"/>
              <a:gd name="connsiteY18" fmla="*/ 539982 h 1232898"/>
              <a:gd name="connsiteX19" fmla="*/ 561312 w 2313791"/>
              <a:gd name="connsiteY19" fmla="*/ 596959 h 1232898"/>
              <a:gd name="connsiteX20" fmla="*/ 620480 w 2313791"/>
              <a:gd name="connsiteY20" fmla="*/ 624292 h 1232898"/>
              <a:gd name="connsiteX21" fmla="*/ 742130 w 2313791"/>
              <a:gd name="connsiteY21" fmla="*/ 670398 h 1232898"/>
              <a:gd name="connsiteX22" fmla="*/ 799435 w 2313791"/>
              <a:gd name="connsiteY22" fmla="*/ 689779 h 1232898"/>
              <a:gd name="connsiteX23" fmla="*/ 993065 w 2313791"/>
              <a:gd name="connsiteY23" fmla="*/ 736365 h 1232898"/>
              <a:gd name="connsiteX24" fmla="*/ 993065 w 2313791"/>
              <a:gd name="connsiteY24" fmla="*/ 570855 h 1232898"/>
              <a:gd name="connsiteX25" fmla="*/ 2313791 w 2313791"/>
              <a:gd name="connsiteY25" fmla="*/ 969992 h 1232898"/>
              <a:gd name="connsiteX26" fmla="*/ 993065 w 2313791"/>
              <a:gd name="connsiteY26" fmla="*/ 1232898 h 1232898"/>
              <a:gd name="connsiteX27" fmla="*/ 993065 w 2313791"/>
              <a:gd name="connsiteY27" fmla="*/ 1067388 h 1232898"/>
              <a:gd name="connsiteX28" fmla="*/ 591267 w 2313791"/>
              <a:gd name="connsiteY28" fmla="*/ 944243 h 1232898"/>
              <a:gd name="connsiteX29" fmla="*/ 0 w 2313791"/>
              <a:gd name="connsiteY29" fmla="*/ 185850 h 1232898"/>
              <a:gd name="connsiteX30" fmla="*/ 0 w 2313791"/>
              <a:gd name="connsiteY30" fmla="*/ 0 h 1232898"/>
              <a:gd name="connsiteX0" fmla="*/ 0 w 1797303"/>
              <a:gd name="connsiteY0" fmla="*/ 0 h 1232898"/>
              <a:gd name="connsiteX1" fmla="*/ 17282 w 1797303"/>
              <a:gd name="connsiteY1" fmla="*/ 0 h 1232898"/>
              <a:gd name="connsiteX2" fmla="*/ 18693 w 1797303"/>
              <a:gd name="connsiteY2" fmla="*/ 7646 h 1232898"/>
              <a:gd name="connsiteX3" fmla="*/ 20149 w 1797303"/>
              <a:gd name="connsiteY3" fmla="*/ 12349 h 1232898"/>
              <a:gd name="connsiteX4" fmla="*/ 21416 w 1797303"/>
              <a:gd name="connsiteY4" fmla="*/ 16438 h 1232898"/>
              <a:gd name="connsiteX5" fmla="*/ 18686 w 1797303"/>
              <a:gd name="connsiteY5" fmla="*/ 0 h 1232898"/>
              <a:gd name="connsiteX6" fmla="*/ 28902 w 1797303"/>
              <a:gd name="connsiteY6" fmla="*/ 0 h 1232898"/>
              <a:gd name="connsiteX7" fmla="*/ 22355 w 1797303"/>
              <a:gd name="connsiteY7" fmla="*/ 19471 h 1232898"/>
              <a:gd name="connsiteX8" fmla="*/ 29942 w 1797303"/>
              <a:gd name="connsiteY8" fmla="*/ 43971 h 1232898"/>
              <a:gd name="connsiteX9" fmla="*/ 41548 w 1797303"/>
              <a:gd name="connsiteY9" fmla="*/ 81452 h 1232898"/>
              <a:gd name="connsiteX10" fmla="*/ 91033 w 1797303"/>
              <a:gd name="connsiteY10" fmla="*/ 184705 h 1232898"/>
              <a:gd name="connsiteX11" fmla="*/ 102703 w 1797303"/>
              <a:gd name="connsiteY11" fmla="*/ 205095 h 1232898"/>
              <a:gd name="connsiteX12" fmla="*/ 169001 w 1797303"/>
              <a:gd name="connsiteY12" fmla="*/ 299130 h 1232898"/>
              <a:gd name="connsiteX13" fmla="*/ 183015 w 1797303"/>
              <a:gd name="connsiteY13" fmla="*/ 315287 h 1232898"/>
              <a:gd name="connsiteX14" fmla="*/ 261770 w 1797303"/>
              <a:gd name="connsiteY14" fmla="*/ 397357 h 1232898"/>
              <a:gd name="connsiteX15" fmla="*/ 272387 w 1797303"/>
              <a:gd name="connsiteY15" fmla="*/ 407612 h 1232898"/>
              <a:gd name="connsiteX16" fmla="*/ 298957 w 1797303"/>
              <a:gd name="connsiteY16" fmla="*/ 428669 h 1232898"/>
              <a:gd name="connsiteX17" fmla="*/ 406338 w 1797303"/>
              <a:gd name="connsiteY17" fmla="*/ 509542 h 1232898"/>
              <a:gd name="connsiteX18" fmla="*/ 456363 w 1797303"/>
              <a:gd name="connsiteY18" fmla="*/ 539982 h 1232898"/>
              <a:gd name="connsiteX19" fmla="*/ 561312 w 1797303"/>
              <a:gd name="connsiteY19" fmla="*/ 596959 h 1232898"/>
              <a:gd name="connsiteX20" fmla="*/ 620480 w 1797303"/>
              <a:gd name="connsiteY20" fmla="*/ 624292 h 1232898"/>
              <a:gd name="connsiteX21" fmla="*/ 742130 w 1797303"/>
              <a:gd name="connsiteY21" fmla="*/ 670398 h 1232898"/>
              <a:gd name="connsiteX22" fmla="*/ 799435 w 1797303"/>
              <a:gd name="connsiteY22" fmla="*/ 689779 h 1232898"/>
              <a:gd name="connsiteX23" fmla="*/ 993065 w 1797303"/>
              <a:gd name="connsiteY23" fmla="*/ 736365 h 1232898"/>
              <a:gd name="connsiteX24" fmla="*/ 993065 w 1797303"/>
              <a:gd name="connsiteY24" fmla="*/ 570855 h 1232898"/>
              <a:gd name="connsiteX25" fmla="*/ 1797304 w 1797303"/>
              <a:gd name="connsiteY25" fmla="*/ 961245 h 1232898"/>
              <a:gd name="connsiteX26" fmla="*/ 993065 w 1797303"/>
              <a:gd name="connsiteY26" fmla="*/ 1232898 h 1232898"/>
              <a:gd name="connsiteX27" fmla="*/ 993065 w 1797303"/>
              <a:gd name="connsiteY27" fmla="*/ 1067388 h 1232898"/>
              <a:gd name="connsiteX28" fmla="*/ 591267 w 1797303"/>
              <a:gd name="connsiteY28" fmla="*/ 944243 h 1232898"/>
              <a:gd name="connsiteX29" fmla="*/ 0 w 1797303"/>
              <a:gd name="connsiteY29" fmla="*/ 185850 h 1232898"/>
              <a:gd name="connsiteX30" fmla="*/ 0 w 1797303"/>
              <a:gd name="connsiteY30" fmla="*/ 0 h 1232898"/>
              <a:gd name="connsiteX0" fmla="*/ 0 w 1797304"/>
              <a:gd name="connsiteY0" fmla="*/ 0 h 1232898"/>
              <a:gd name="connsiteX1" fmla="*/ 17282 w 1797304"/>
              <a:gd name="connsiteY1" fmla="*/ 0 h 1232898"/>
              <a:gd name="connsiteX2" fmla="*/ 18693 w 1797304"/>
              <a:gd name="connsiteY2" fmla="*/ 7646 h 1232898"/>
              <a:gd name="connsiteX3" fmla="*/ 20149 w 1797304"/>
              <a:gd name="connsiteY3" fmla="*/ 12349 h 1232898"/>
              <a:gd name="connsiteX4" fmla="*/ 21416 w 1797304"/>
              <a:gd name="connsiteY4" fmla="*/ 16438 h 1232898"/>
              <a:gd name="connsiteX5" fmla="*/ 18686 w 1797304"/>
              <a:gd name="connsiteY5" fmla="*/ 0 h 1232898"/>
              <a:gd name="connsiteX6" fmla="*/ 20587 w 1797304"/>
              <a:gd name="connsiteY6" fmla="*/ 2228 h 1232898"/>
              <a:gd name="connsiteX7" fmla="*/ 22355 w 1797304"/>
              <a:gd name="connsiteY7" fmla="*/ 19471 h 1232898"/>
              <a:gd name="connsiteX8" fmla="*/ 29942 w 1797304"/>
              <a:gd name="connsiteY8" fmla="*/ 43971 h 1232898"/>
              <a:gd name="connsiteX9" fmla="*/ 41548 w 1797304"/>
              <a:gd name="connsiteY9" fmla="*/ 81452 h 1232898"/>
              <a:gd name="connsiteX10" fmla="*/ 91033 w 1797304"/>
              <a:gd name="connsiteY10" fmla="*/ 184705 h 1232898"/>
              <a:gd name="connsiteX11" fmla="*/ 102703 w 1797304"/>
              <a:gd name="connsiteY11" fmla="*/ 205095 h 1232898"/>
              <a:gd name="connsiteX12" fmla="*/ 169001 w 1797304"/>
              <a:gd name="connsiteY12" fmla="*/ 299130 h 1232898"/>
              <a:gd name="connsiteX13" fmla="*/ 183015 w 1797304"/>
              <a:gd name="connsiteY13" fmla="*/ 315287 h 1232898"/>
              <a:gd name="connsiteX14" fmla="*/ 261770 w 1797304"/>
              <a:gd name="connsiteY14" fmla="*/ 397357 h 1232898"/>
              <a:gd name="connsiteX15" fmla="*/ 272387 w 1797304"/>
              <a:gd name="connsiteY15" fmla="*/ 407612 h 1232898"/>
              <a:gd name="connsiteX16" fmla="*/ 298957 w 1797304"/>
              <a:gd name="connsiteY16" fmla="*/ 428669 h 1232898"/>
              <a:gd name="connsiteX17" fmla="*/ 406338 w 1797304"/>
              <a:gd name="connsiteY17" fmla="*/ 509542 h 1232898"/>
              <a:gd name="connsiteX18" fmla="*/ 456363 w 1797304"/>
              <a:gd name="connsiteY18" fmla="*/ 539982 h 1232898"/>
              <a:gd name="connsiteX19" fmla="*/ 561312 w 1797304"/>
              <a:gd name="connsiteY19" fmla="*/ 596959 h 1232898"/>
              <a:gd name="connsiteX20" fmla="*/ 620480 w 1797304"/>
              <a:gd name="connsiteY20" fmla="*/ 624292 h 1232898"/>
              <a:gd name="connsiteX21" fmla="*/ 742130 w 1797304"/>
              <a:gd name="connsiteY21" fmla="*/ 670398 h 1232898"/>
              <a:gd name="connsiteX22" fmla="*/ 799435 w 1797304"/>
              <a:gd name="connsiteY22" fmla="*/ 689779 h 1232898"/>
              <a:gd name="connsiteX23" fmla="*/ 993065 w 1797304"/>
              <a:gd name="connsiteY23" fmla="*/ 736365 h 1232898"/>
              <a:gd name="connsiteX24" fmla="*/ 993065 w 1797304"/>
              <a:gd name="connsiteY24" fmla="*/ 570855 h 1232898"/>
              <a:gd name="connsiteX25" fmla="*/ 1797304 w 1797304"/>
              <a:gd name="connsiteY25" fmla="*/ 961245 h 1232898"/>
              <a:gd name="connsiteX26" fmla="*/ 993065 w 1797304"/>
              <a:gd name="connsiteY26" fmla="*/ 1232898 h 1232898"/>
              <a:gd name="connsiteX27" fmla="*/ 993065 w 1797304"/>
              <a:gd name="connsiteY27" fmla="*/ 1067388 h 1232898"/>
              <a:gd name="connsiteX28" fmla="*/ 591267 w 1797304"/>
              <a:gd name="connsiteY28" fmla="*/ 944243 h 1232898"/>
              <a:gd name="connsiteX29" fmla="*/ 0 w 1797304"/>
              <a:gd name="connsiteY29" fmla="*/ 185850 h 1232898"/>
              <a:gd name="connsiteX30" fmla="*/ 0 w 1797304"/>
              <a:gd name="connsiteY30" fmla="*/ 0 h 1232898"/>
              <a:gd name="connsiteX0" fmla="*/ 12534 w 1797304"/>
              <a:gd name="connsiteY0" fmla="*/ 2164 h 1232898"/>
              <a:gd name="connsiteX1" fmla="*/ 17282 w 1797304"/>
              <a:gd name="connsiteY1" fmla="*/ 0 h 1232898"/>
              <a:gd name="connsiteX2" fmla="*/ 18693 w 1797304"/>
              <a:gd name="connsiteY2" fmla="*/ 7646 h 1232898"/>
              <a:gd name="connsiteX3" fmla="*/ 20149 w 1797304"/>
              <a:gd name="connsiteY3" fmla="*/ 12349 h 1232898"/>
              <a:gd name="connsiteX4" fmla="*/ 21416 w 1797304"/>
              <a:gd name="connsiteY4" fmla="*/ 16438 h 1232898"/>
              <a:gd name="connsiteX5" fmla="*/ 18686 w 1797304"/>
              <a:gd name="connsiteY5" fmla="*/ 0 h 1232898"/>
              <a:gd name="connsiteX6" fmla="*/ 20587 w 1797304"/>
              <a:gd name="connsiteY6" fmla="*/ 2228 h 1232898"/>
              <a:gd name="connsiteX7" fmla="*/ 22355 w 1797304"/>
              <a:gd name="connsiteY7" fmla="*/ 19471 h 1232898"/>
              <a:gd name="connsiteX8" fmla="*/ 29942 w 1797304"/>
              <a:gd name="connsiteY8" fmla="*/ 43971 h 1232898"/>
              <a:gd name="connsiteX9" fmla="*/ 41548 w 1797304"/>
              <a:gd name="connsiteY9" fmla="*/ 81452 h 1232898"/>
              <a:gd name="connsiteX10" fmla="*/ 91033 w 1797304"/>
              <a:gd name="connsiteY10" fmla="*/ 184705 h 1232898"/>
              <a:gd name="connsiteX11" fmla="*/ 102703 w 1797304"/>
              <a:gd name="connsiteY11" fmla="*/ 205095 h 1232898"/>
              <a:gd name="connsiteX12" fmla="*/ 169001 w 1797304"/>
              <a:gd name="connsiteY12" fmla="*/ 299130 h 1232898"/>
              <a:gd name="connsiteX13" fmla="*/ 183015 w 1797304"/>
              <a:gd name="connsiteY13" fmla="*/ 315287 h 1232898"/>
              <a:gd name="connsiteX14" fmla="*/ 261770 w 1797304"/>
              <a:gd name="connsiteY14" fmla="*/ 397357 h 1232898"/>
              <a:gd name="connsiteX15" fmla="*/ 272387 w 1797304"/>
              <a:gd name="connsiteY15" fmla="*/ 407612 h 1232898"/>
              <a:gd name="connsiteX16" fmla="*/ 298957 w 1797304"/>
              <a:gd name="connsiteY16" fmla="*/ 428669 h 1232898"/>
              <a:gd name="connsiteX17" fmla="*/ 406338 w 1797304"/>
              <a:gd name="connsiteY17" fmla="*/ 509542 h 1232898"/>
              <a:gd name="connsiteX18" fmla="*/ 456363 w 1797304"/>
              <a:gd name="connsiteY18" fmla="*/ 539982 h 1232898"/>
              <a:gd name="connsiteX19" fmla="*/ 561312 w 1797304"/>
              <a:gd name="connsiteY19" fmla="*/ 596959 h 1232898"/>
              <a:gd name="connsiteX20" fmla="*/ 620480 w 1797304"/>
              <a:gd name="connsiteY20" fmla="*/ 624292 h 1232898"/>
              <a:gd name="connsiteX21" fmla="*/ 742130 w 1797304"/>
              <a:gd name="connsiteY21" fmla="*/ 670398 h 1232898"/>
              <a:gd name="connsiteX22" fmla="*/ 799435 w 1797304"/>
              <a:gd name="connsiteY22" fmla="*/ 689779 h 1232898"/>
              <a:gd name="connsiteX23" fmla="*/ 993065 w 1797304"/>
              <a:gd name="connsiteY23" fmla="*/ 736365 h 1232898"/>
              <a:gd name="connsiteX24" fmla="*/ 993065 w 1797304"/>
              <a:gd name="connsiteY24" fmla="*/ 570855 h 1232898"/>
              <a:gd name="connsiteX25" fmla="*/ 1797304 w 1797304"/>
              <a:gd name="connsiteY25" fmla="*/ 961245 h 1232898"/>
              <a:gd name="connsiteX26" fmla="*/ 993065 w 1797304"/>
              <a:gd name="connsiteY26" fmla="*/ 1232898 h 1232898"/>
              <a:gd name="connsiteX27" fmla="*/ 993065 w 1797304"/>
              <a:gd name="connsiteY27" fmla="*/ 1067388 h 1232898"/>
              <a:gd name="connsiteX28" fmla="*/ 591267 w 1797304"/>
              <a:gd name="connsiteY28" fmla="*/ 944243 h 1232898"/>
              <a:gd name="connsiteX29" fmla="*/ 0 w 1797304"/>
              <a:gd name="connsiteY29" fmla="*/ 185850 h 1232898"/>
              <a:gd name="connsiteX30" fmla="*/ 12534 w 1797304"/>
              <a:gd name="connsiteY30" fmla="*/ 2164 h 123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97304" h="1232898">
                <a:moveTo>
                  <a:pt x="12534" y="2164"/>
                </a:moveTo>
                <a:lnTo>
                  <a:pt x="17282" y="0"/>
                </a:lnTo>
                <a:lnTo>
                  <a:pt x="18693" y="7646"/>
                </a:lnTo>
                <a:lnTo>
                  <a:pt x="20149" y="12349"/>
                </a:lnTo>
                <a:lnTo>
                  <a:pt x="21416" y="16438"/>
                </a:lnTo>
                <a:lnTo>
                  <a:pt x="18686" y="0"/>
                </a:lnTo>
                <a:lnTo>
                  <a:pt x="20587" y="2228"/>
                </a:lnTo>
                <a:lnTo>
                  <a:pt x="22355" y="19471"/>
                </a:lnTo>
                <a:lnTo>
                  <a:pt x="29942" y="43971"/>
                </a:lnTo>
                <a:lnTo>
                  <a:pt x="41548" y="81452"/>
                </a:lnTo>
                <a:lnTo>
                  <a:pt x="91033" y="184705"/>
                </a:lnTo>
                <a:lnTo>
                  <a:pt x="102703" y="205095"/>
                </a:lnTo>
                <a:lnTo>
                  <a:pt x="169001" y="299130"/>
                </a:lnTo>
                <a:lnTo>
                  <a:pt x="183015" y="315287"/>
                </a:lnTo>
                <a:lnTo>
                  <a:pt x="261770" y="397357"/>
                </a:lnTo>
                <a:lnTo>
                  <a:pt x="272387" y="407612"/>
                </a:lnTo>
                <a:lnTo>
                  <a:pt x="298957" y="428669"/>
                </a:lnTo>
                <a:lnTo>
                  <a:pt x="406338" y="509542"/>
                </a:lnTo>
                <a:lnTo>
                  <a:pt x="456363" y="539982"/>
                </a:lnTo>
                <a:lnTo>
                  <a:pt x="561312" y="596959"/>
                </a:lnTo>
                <a:lnTo>
                  <a:pt x="620480" y="624292"/>
                </a:lnTo>
                <a:lnTo>
                  <a:pt x="742130" y="670398"/>
                </a:lnTo>
                <a:lnTo>
                  <a:pt x="799435" y="689779"/>
                </a:lnTo>
                <a:lnTo>
                  <a:pt x="993065" y="736365"/>
                </a:lnTo>
                <a:lnTo>
                  <a:pt x="993065" y="570855"/>
                </a:lnTo>
                <a:lnTo>
                  <a:pt x="1797304" y="961245"/>
                </a:lnTo>
                <a:lnTo>
                  <a:pt x="993065" y="1232898"/>
                </a:lnTo>
                <a:lnTo>
                  <a:pt x="993065" y="1067388"/>
                </a:lnTo>
                <a:cubicBezTo>
                  <a:pt x="846913" y="1041440"/>
                  <a:pt x="711770" y="999318"/>
                  <a:pt x="591267" y="944243"/>
                </a:cubicBezTo>
                <a:cubicBezTo>
                  <a:pt x="229757" y="779019"/>
                  <a:pt x="0" y="497222"/>
                  <a:pt x="0" y="185850"/>
                </a:cubicBezTo>
                <a:lnTo>
                  <a:pt x="12534" y="2164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79237AD-260F-4332-A090-49C14B586F48}"/>
              </a:ext>
            </a:extLst>
          </p:cNvPr>
          <p:cNvSpPr/>
          <p:nvPr/>
        </p:nvSpPr>
        <p:spPr>
          <a:xfrm>
            <a:off x="312420" y="928030"/>
            <a:ext cx="11275060" cy="1114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信道知识地图：利用局部感知信息构建一片区域内所有位置的相关信道信息，形成信道知识地图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6E64DE-D78A-4740-A8B8-94187AB03254}"/>
              </a:ext>
            </a:extLst>
          </p:cNvPr>
          <p:cNvSpPr txBox="1"/>
          <p:nvPr/>
        </p:nvSpPr>
        <p:spPr>
          <a:xfrm>
            <a:off x="547169" y="6073710"/>
            <a:ext cx="10650645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特点：与单独的</a:t>
            </a:r>
            <a:r>
              <a:rPr lang="en-US" altLang="zh-CN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  <a:r>
              <a:rPr lang="zh-CN" altLang="en-US" sz="20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相比，信道知识地图提供的信道信息更丰富、适用范围也更广</a:t>
            </a:r>
            <a:endParaRPr lang="en-US" altLang="zh-CN" sz="20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7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Channel knowledge map</a:t>
            </a:r>
            <a:endParaRPr lang="zh-CN" altLang="en-US" dirty="0"/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7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432331" y="1208895"/>
            <a:ext cx="10889949" cy="249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信道知识地图：一片区域内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的映射</a:t>
            </a:r>
            <a:endParaRPr lang="en-US" altLang="zh-CN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D3AAE381-88ED-4BF6-BDEA-9FEAFE4474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1222" y="2052464"/>
          <a:ext cx="3672780" cy="48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Equation" r:id="rId4" imgW="1549080" imgH="203040" progId="Equation.DSMT4">
                  <p:embed/>
                </p:oleObj>
              </mc:Choice>
              <mc:Fallback>
                <p:oleObj name="Equation" r:id="rId4" imgW="1549080" imgH="20304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D3AAE381-88ED-4BF6-BDEA-9FEAFE447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1222" y="2052464"/>
                        <a:ext cx="3672780" cy="48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950E41D-83FF-4D03-AAF7-1797D3289B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3163" y="2714625"/>
          <a:ext cx="186531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Equation" r:id="rId6" imgW="787320" imgH="228600" progId="Equation.DSMT4">
                  <p:embed/>
                </p:oleObj>
              </mc:Choice>
              <mc:Fallback>
                <p:oleObj name="Equation" r:id="rId6" imgW="787320" imgH="2286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950E41D-83FF-4D03-AAF7-1797D3289B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73163" y="2714625"/>
                        <a:ext cx="1865312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E9D98EB-34EB-411B-A48D-35246EE2E7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6950" y="2714625"/>
          <a:ext cx="53276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Equation" r:id="rId8" imgW="2247840" imgH="228600" progId="Equation.DSMT4">
                  <p:embed/>
                </p:oleObj>
              </mc:Choice>
              <mc:Fallback>
                <p:oleObj name="Equation" r:id="rId8" imgW="224784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E9D98EB-34EB-411B-A48D-35246EE2E7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06950" y="2714625"/>
                        <a:ext cx="5327650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5">
            <a:extLst>
              <a:ext uri="{FF2B5EF4-FFF2-40B4-BE49-F238E27FC236}">
                <a16:creationId xmlns:a16="http://schemas.microsoft.com/office/drawing/2014/main" id="{3253484C-EEF3-42BD-9607-EFF318B5DC3B}"/>
              </a:ext>
            </a:extLst>
          </p:cNvPr>
          <p:cNvSpPr txBox="1">
            <a:spLocks/>
          </p:cNvSpPr>
          <p:nvPr/>
        </p:nvSpPr>
        <p:spPr>
          <a:xfrm>
            <a:off x="614679" y="3601920"/>
            <a:ext cx="10377271" cy="249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800100" lvl="1" indent="-342900" algn="just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与传统基于区域（城区、郊区等）类别的信道建模相比，</a:t>
            </a:r>
            <a:r>
              <a:rPr lang="en-US" altLang="zh-CN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考虑了特定的周围环境信息</a:t>
            </a: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ray-tracing</a:t>
            </a: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相比，构建速度更快</a:t>
            </a: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n"/>
            </a:pP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与基于导频的实时信道测量或信道反馈相比，开销低</a:t>
            </a:r>
            <a:endParaRPr lang="en-US" altLang="zh-CN" sz="24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752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6642100" cy="730249"/>
          </a:xfrm>
        </p:spPr>
        <p:txBody>
          <a:bodyPr/>
          <a:lstStyle/>
          <a:p>
            <a:r>
              <a:rPr lang="zh-CN" altLang="en-US" dirty="0"/>
              <a:t>概念区分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8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标题 15">
            <a:extLst>
              <a:ext uri="{FF2B5EF4-FFF2-40B4-BE49-F238E27FC236}">
                <a16:creationId xmlns:a16="http://schemas.microsoft.com/office/drawing/2014/main" id="{14556813-2D93-41B0-B0D5-3501C6C57A0D}"/>
              </a:ext>
            </a:extLst>
          </p:cNvPr>
          <p:cNvSpPr txBox="1">
            <a:spLocks/>
          </p:cNvSpPr>
          <p:nvPr/>
        </p:nvSpPr>
        <p:spPr>
          <a:xfrm>
            <a:off x="451481" y="919170"/>
            <a:ext cx="10990488" cy="30256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33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电磁频谱地图（</a:t>
            </a:r>
            <a:r>
              <a:rPr lang="en-US" altLang="zh-CN" sz="33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spectrum map</a:t>
            </a:r>
            <a:r>
              <a:rPr lang="zh-CN" altLang="en-US" sz="33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3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特点：粗略估计频谱的使用信息、与发射机和接收机的设置相关、不反应固有信道情况、无需发射 源个数位置</a:t>
            </a:r>
            <a:endParaRPr lang="en-US" altLang="zh-CN" sz="19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构建：窄带</a:t>
            </a:r>
            <a:r>
              <a:rPr lang="en-US" altLang="zh-CN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几十</a:t>
            </a:r>
            <a:r>
              <a:rPr lang="en-US" altLang="zh-CN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M)</a:t>
            </a: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频谱感知（能量检测、），宽带</a:t>
            </a:r>
            <a:r>
              <a:rPr lang="en-US" altLang="zh-CN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几十</a:t>
            </a:r>
            <a:r>
              <a:rPr lang="en-US" altLang="zh-CN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G)</a:t>
            </a: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频谱感知（压缩感知、</a:t>
            </a:r>
            <a:r>
              <a:rPr lang="en-US" altLang="zh-CN" sz="1900" dirty="0" err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subNquist</a:t>
            </a: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采样）</a:t>
            </a:r>
            <a:endParaRPr lang="en-US" altLang="zh-CN" sz="19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构建：多星协同构建，融合不同卫星对同一片区域的感知数据，克服卫星信道波动，提升鲁棒性</a:t>
            </a:r>
            <a:endParaRPr lang="en-US" altLang="zh-CN" sz="19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应用：电磁频谱态势感知（</a:t>
            </a:r>
            <a:r>
              <a:rPr lang="en-US" altLang="zh-CN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DARPA</a:t>
            </a: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radio map</a:t>
            </a: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）、异常频谱监测（</a:t>
            </a:r>
            <a:r>
              <a:rPr lang="en-US" altLang="zh-CN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Hawkeye 360</a:t>
            </a:r>
            <a:r>
              <a:rPr lang="zh-CN" altLang="en-US" sz="19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、黑飞无人机检测）、认知无线电动态频谱接入（干扰避免）</a:t>
            </a:r>
            <a:endParaRPr lang="en-US" altLang="zh-CN" sz="1900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5">
            <a:extLst>
              <a:ext uri="{FF2B5EF4-FFF2-40B4-BE49-F238E27FC236}">
                <a16:creationId xmlns:a16="http://schemas.microsoft.com/office/drawing/2014/main" id="{B5C71AFC-A140-4EEA-8D4A-D81B7568F22C}"/>
              </a:ext>
            </a:extLst>
          </p:cNvPr>
          <p:cNvSpPr txBox="1">
            <a:spLocks/>
          </p:cNvSpPr>
          <p:nvPr/>
        </p:nvSpPr>
        <p:spPr>
          <a:xfrm>
            <a:off x="451481" y="4041807"/>
            <a:ext cx="10889949" cy="2497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信道知识地图（</a:t>
            </a:r>
            <a:r>
              <a:rPr lang="en-US" altLang="zh-CN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 knowledge map</a:t>
            </a:r>
            <a:r>
              <a:rPr lang="zh-CN" altLang="en-US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特点：提供固有的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Location/site-specific CSI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、与发射机接收机设置无关、一般需要已知发射源位置且是一个发射源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构建：基于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ray-tracing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仿真数据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稀疏的实测数据，采用插值法、深度学习方法等进行构建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应用：根据信道知识地图，设计低</a:t>
            </a:r>
            <a:r>
              <a:rPr lang="en-US" altLang="zh-CN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无开销的通信系统</a:t>
            </a:r>
            <a:endParaRPr lang="en-US" altLang="zh-CN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10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52E96D-8B43-4246-B6E7-A432EFC8C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9099025" cy="730249"/>
          </a:xfrm>
        </p:spPr>
        <p:txBody>
          <a:bodyPr>
            <a:normAutofit/>
          </a:bodyPr>
          <a:lstStyle/>
          <a:p>
            <a:r>
              <a:rPr lang="en-US" altLang="zh-CN" dirty="0"/>
              <a:t>CKM</a:t>
            </a:r>
            <a:r>
              <a:rPr lang="zh-CN" altLang="en-US" dirty="0"/>
              <a:t>的分类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4BA9A0DE-9119-4C17-AC16-522967875A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9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E747EED-058D-4C79-ADF1-343DB8C61101}"/>
              </a:ext>
            </a:extLst>
          </p:cNvPr>
          <p:cNvSpPr/>
          <p:nvPr/>
        </p:nvSpPr>
        <p:spPr>
          <a:xfrm>
            <a:off x="6011264" y="3492928"/>
            <a:ext cx="1126067" cy="54771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CKM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005D76FC-3211-4026-8E1D-84BA19B6D3E2}"/>
              </a:ext>
            </a:extLst>
          </p:cNvPr>
          <p:cNvSpPr/>
          <p:nvPr/>
        </p:nvSpPr>
        <p:spPr>
          <a:xfrm>
            <a:off x="7137331" y="3634789"/>
            <a:ext cx="1289697" cy="30899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F0A0B3-CEFF-46DB-94A6-3DDDF7B915CA}"/>
              </a:ext>
            </a:extLst>
          </p:cNvPr>
          <p:cNvSpPr txBox="1"/>
          <p:nvPr/>
        </p:nvSpPr>
        <p:spPr>
          <a:xfrm>
            <a:off x="7244546" y="3409361"/>
            <a:ext cx="107526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通信方式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9703265-ECCF-4A91-A392-B9FF5AA994EE}"/>
              </a:ext>
            </a:extLst>
          </p:cNvPr>
          <p:cNvSpPr/>
          <p:nvPr/>
        </p:nvSpPr>
        <p:spPr>
          <a:xfrm rot="10800000">
            <a:off x="4539403" y="3634789"/>
            <a:ext cx="1487492" cy="30899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4F9BC43-FE55-4CF2-896A-883F69F74BF1}"/>
              </a:ext>
            </a:extLst>
          </p:cNvPr>
          <p:cNvSpPr txBox="1"/>
          <p:nvPr/>
        </p:nvSpPr>
        <p:spPr>
          <a:xfrm>
            <a:off x="4721567" y="3438071"/>
            <a:ext cx="130532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信道信息类型</a:t>
            </a:r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36369380-821D-46ED-9FA5-971C9E1CE60F}"/>
              </a:ext>
            </a:extLst>
          </p:cNvPr>
          <p:cNvSpPr/>
          <p:nvPr/>
        </p:nvSpPr>
        <p:spPr>
          <a:xfrm>
            <a:off x="4173560" y="1754773"/>
            <a:ext cx="365841" cy="406474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左大括号 20">
            <a:extLst>
              <a:ext uri="{FF2B5EF4-FFF2-40B4-BE49-F238E27FC236}">
                <a16:creationId xmlns:a16="http://schemas.microsoft.com/office/drawing/2014/main" id="{9AAA999C-C444-40C3-AF52-84C3AAE751DD}"/>
              </a:ext>
            </a:extLst>
          </p:cNvPr>
          <p:cNvSpPr/>
          <p:nvPr/>
        </p:nvSpPr>
        <p:spPr>
          <a:xfrm>
            <a:off x="8427027" y="1754774"/>
            <a:ext cx="514831" cy="40622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C6641EC-96D0-4897-8F8E-23437D8C5991}"/>
              </a:ext>
            </a:extLst>
          </p:cNvPr>
          <p:cNvSpPr/>
          <p:nvPr/>
        </p:nvSpPr>
        <p:spPr>
          <a:xfrm>
            <a:off x="9211790" y="1730759"/>
            <a:ext cx="1244600" cy="31623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B2X CKM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D5456FB-8BD4-4E43-B759-6CFF793472B1}"/>
              </a:ext>
            </a:extLst>
          </p:cNvPr>
          <p:cNvSpPr txBox="1"/>
          <p:nvPr/>
        </p:nvSpPr>
        <p:spPr>
          <a:xfrm>
            <a:off x="9049073" y="2092529"/>
            <a:ext cx="19494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基站的位置是固定 </a:t>
            </a:r>
            <a:endParaRPr lang="en-US" altLang="zh-CN" sz="1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-3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CC97770-740C-4CB2-A28F-85BC3D7AD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676" y="2615848"/>
            <a:ext cx="1562206" cy="1139905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AC8C5D0-C050-44DC-B396-9BBE06261C44}"/>
              </a:ext>
            </a:extLst>
          </p:cNvPr>
          <p:cNvSpPr/>
          <p:nvPr/>
        </p:nvSpPr>
        <p:spPr>
          <a:xfrm>
            <a:off x="9211790" y="3943949"/>
            <a:ext cx="1244600" cy="31623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X2X CKM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86E6DD-97B4-4023-8144-346E32818B06}"/>
              </a:ext>
            </a:extLst>
          </p:cNvPr>
          <p:cNvSpPr txBox="1"/>
          <p:nvPr/>
        </p:nvSpPr>
        <p:spPr>
          <a:xfrm>
            <a:off x="9043201" y="4260181"/>
            <a:ext cx="1961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收发位置不固定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4-6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9EE833D-1CD7-42E4-9750-5AF7B5E74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804" y="4778010"/>
            <a:ext cx="1568078" cy="1041400"/>
          </a:xfrm>
          <a:prstGeom prst="rect">
            <a:avLst/>
          </a:prstGeom>
        </p:spPr>
      </p:pic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66377F75-8EB6-40D7-85D8-0A39792526AF}"/>
              </a:ext>
            </a:extLst>
          </p:cNvPr>
          <p:cNvSpPr/>
          <p:nvPr/>
        </p:nvSpPr>
        <p:spPr>
          <a:xfrm>
            <a:off x="1286970" y="1729804"/>
            <a:ext cx="2751624" cy="34284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区域建模参数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91F6E133-3886-486F-82C8-0900974E24B9}"/>
              </a:ext>
            </a:extLst>
          </p:cNvPr>
          <p:cNvSpPr/>
          <p:nvPr/>
        </p:nvSpPr>
        <p:spPr>
          <a:xfrm>
            <a:off x="1301576" y="3066461"/>
            <a:ext cx="2751624" cy="3650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特定位置大尺度信道信息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E735B23-EE1C-42B5-850A-55DA7767B3FD}"/>
              </a:ext>
            </a:extLst>
          </p:cNvPr>
          <p:cNvSpPr/>
          <p:nvPr/>
        </p:nvSpPr>
        <p:spPr>
          <a:xfrm>
            <a:off x="1286971" y="4550377"/>
            <a:ext cx="2751624" cy="3650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位置小尺度信道信息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D26912-1C12-41A3-BD87-B587EFDA16AB}"/>
              </a:ext>
            </a:extLst>
          </p:cNvPr>
          <p:cNvSpPr txBox="1"/>
          <p:nvPr/>
        </p:nvSpPr>
        <p:spPr>
          <a:xfrm>
            <a:off x="1468415" y="2092529"/>
            <a:ext cx="245056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路径损耗</a:t>
            </a:r>
            <a:r>
              <a:rPr lang="zh-CN" altLang="en-US" sz="14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指数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路径损耗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截距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阴影方差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AoA/AoD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2D0410-A06E-4D9C-9589-614053415DDE}"/>
              </a:ext>
            </a:extLst>
          </p:cNvPr>
          <p:cNvSpPr txBox="1"/>
          <p:nvPr/>
        </p:nvSpPr>
        <p:spPr>
          <a:xfrm>
            <a:off x="1517671" y="3514673"/>
            <a:ext cx="245056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LoS链路的存在与否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路径损耗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阴影衰落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恒参信道的AoAs/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AODs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B47F60-1CC5-49F2-9C0C-92187012554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68141" y="4998033"/>
            <a:ext cx="245056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时频空域</a:t>
            </a:r>
            <a:r>
              <a:rPr lang="zh-CN" altLang="en-US" sz="1400" dirty="0">
                <a:solidFill>
                  <a:schemeClr val="accent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瞬时</a:t>
            </a:r>
            <a:r>
              <a:rPr lang="zh-CN" altLang="en-US" sz="14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信道增益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随参信道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的AoAs/ 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AODs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完整的脉冲响应</a:t>
            </a:r>
          </a:p>
        </p:txBody>
      </p:sp>
      <p:sp>
        <p:nvSpPr>
          <p:cNvPr id="35" name="左弧形箭头 5">
            <a:extLst>
              <a:ext uri="{FF2B5EF4-FFF2-40B4-BE49-F238E27FC236}">
                <a16:creationId xmlns:a16="http://schemas.microsoft.com/office/drawing/2014/main" id="{7B5D8A9B-E1DB-4EA8-A20A-848BF25136F0}"/>
              </a:ext>
            </a:extLst>
          </p:cNvPr>
          <p:cNvSpPr/>
          <p:nvPr/>
        </p:nvSpPr>
        <p:spPr>
          <a:xfrm>
            <a:off x="521970" y="1824201"/>
            <a:ext cx="791845" cy="1460500"/>
          </a:xfrm>
          <a:prstGeom prst="curv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左弧形箭头 7">
            <a:extLst>
              <a:ext uri="{FF2B5EF4-FFF2-40B4-BE49-F238E27FC236}">
                <a16:creationId xmlns:a16="http://schemas.microsoft.com/office/drawing/2014/main" id="{1FE49E4D-EFC9-4F2E-8A1D-E5462424D1A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36575" y="3284701"/>
            <a:ext cx="775335" cy="1630680"/>
          </a:xfrm>
          <a:prstGeom prst="curved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右弧形箭头 9">
            <a:extLst>
              <a:ext uri="{FF2B5EF4-FFF2-40B4-BE49-F238E27FC236}">
                <a16:creationId xmlns:a16="http://schemas.microsoft.com/office/drawing/2014/main" id="{51755898-46E9-4806-B836-AE7D582963DF}"/>
              </a:ext>
            </a:extLst>
          </p:cNvPr>
          <p:cNvSpPr/>
          <p:nvPr/>
        </p:nvSpPr>
        <p:spPr>
          <a:xfrm>
            <a:off x="10527030" y="1735936"/>
            <a:ext cx="1197610" cy="2596515"/>
          </a:xfrm>
          <a:prstGeom prst="curved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217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15e7671-6fab-4e62-a4d8-3c256f7420fc"/>
  <p:tag name="COMMONDATA" val="eyJoZGlkIjoiZGVhZTFjMGI0OGFhMjA3ZDBhYTZhNTc4MWNlNzkyM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7074</TotalTime>
  <Words>3165</Words>
  <Application>Microsoft Office PowerPoint</Application>
  <PresentationFormat>宽屏</PresentationFormat>
  <Paragraphs>410</Paragraphs>
  <Slides>35</Slides>
  <Notes>35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微软雅黑</vt:lpstr>
      <vt:lpstr>Arial</vt:lpstr>
      <vt:lpstr>Times New Roman</vt:lpstr>
      <vt:lpstr>Wingdings</vt:lpstr>
      <vt:lpstr>Office 主题​​</vt:lpstr>
      <vt:lpstr>MathType 6.0 Equation</vt:lpstr>
      <vt:lpstr>Equation</vt:lpstr>
      <vt:lpstr>UNIC 组会讨论</vt:lpstr>
      <vt:lpstr>汇报提纲</vt:lpstr>
      <vt:lpstr>亟需设计低开销的无线通信系统</vt:lpstr>
      <vt:lpstr>低开销通信系统设计方案</vt:lpstr>
      <vt:lpstr>低开销通信系统设计方案</vt:lpstr>
      <vt:lpstr>Channel knowledge map</vt:lpstr>
      <vt:lpstr>Channel knowledge map</vt:lpstr>
      <vt:lpstr>概念区分</vt:lpstr>
      <vt:lpstr>CKM的分类</vt:lpstr>
      <vt:lpstr>CKM的典型应用场景</vt:lpstr>
      <vt:lpstr>基于信道知识地图的通信系统面临的核心问题</vt:lpstr>
      <vt:lpstr>汇报提纲</vt:lpstr>
      <vt:lpstr>CKM的构建</vt:lpstr>
      <vt:lpstr>神经网络学习物理环境的几何特征</vt:lpstr>
      <vt:lpstr>神经网络学习物理环境的几何特征</vt:lpstr>
      <vt:lpstr>神经网络学习物理环境的几何特征</vt:lpstr>
      <vt:lpstr>神经网络学习物理环境的几何特征</vt:lpstr>
      <vt:lpstr>捕捉物理环境的几何特征</vt:lpstr>
      <vt:lpstr>捕捉物理环境的几何特征</vt:lpstr>
      <vt:lpstr>学习电磁波的传播过程</vt:lpstr>
      <vt:lpstr>学习电磁波的传播过程</vt:lpstr>
      <vt:lpstr>构建CKM的数据库</vt:lpstr>
      <vt:lpstr>CKM的构建问题讨论</vt:lpstr>
      <vt:lpstr>汇报提纲</vt:lpstr>
      <vt:lpstr>CKM在PHY的应用</vt:lpstr>
      <vt:lpstr>CKM在PHY的应用</vt:lpstr>
      <vt:lpstr>CKM在PHY的应用</vt:lpstr>
      <vt:lpstr>CKM在PHY的应用</vt:lpstr>
      <vt:lpstr>CKM在PHY的应用</vt:lpstr>
      <vt:lpstr>CKM在PHY的应用</vt:lpstr>
      <vt:lpstr>CKM在PHY中应用的总结与讨论</vt:lpstr>
      <vt:lpstr>CKM在PHY中应用的总结与讨论</vt:lpstr>
      <vt:lpstr>汇报提纲</vt:lpstr>
      <vt:lpstr>CKM在MAC的应用</vt:lpstr>
      <vt:lpstr>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Jinglong Shen</dc:creator>
  <cp:lastModifiedBy>Ruijin Sun</cp:lastModifiedBy>
  <cp:revision>697</cp:revision>
  <dcterms:created xsi:type="dcterms:W3CDTF">2024-09-24T06:50:00Z</dcterms:created>
  <dcterms:modified xsi:type="dcterms:W3CDTF">2024-12-09T10:51:37Z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B99BA89FF0EB468DB823EF0B07AC8E04</vt:lpwstr>
  </property>
  <property fmtid="{D5CDD505-2E9C-101B-9397-08002B2CF9AE}" pid="3" name="KSOProductBuildVer">
    <vt:lpwstr>2052-11.1.0.12165</vt:lpwstr>
  </property>
</Properties>
</file>